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618" r:id="rId2"/>
    <p:sldId id="619" r:id="rId3"/>
    <p:sldId id="616" r:id="rId4"/>
    <p:sldId id="612" r:id="rId5"/>
    <p:sldId id="613" r:id="rId6"/>
    <p:sldId id="614" r:id="rId7"/>
    <p:sldId id="620" r:id="rId8"/>
    <p:sldId id="621" r:id="rId9"/>
    <p:sldId id="623" r:id="rId10"/>
    <p:sldId id="624" r:id="rId11"/>
    <p:sldId id="625" r:id="rId12"/>
    <p:sldId id="626" r:id="rId13"/>
    <p:sldId id="627" r:id="rId14"/>
    <p:sldId id="628" r:id="rId15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7C3A0"/>
    <a:srgbClr val="543F3E"/>
    <a:srgbClr val="E4AA78"/>
    <a:srgbClr val="499BCF"/>
    <a:srgbClr val="BD6028"/>
    <a:srgbClr val="DD7940"/>
    <a:srgbClr val="E09E68"/>
    <a:srgbClr val="FAE69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1921" autoAdjust="0"/>
  </p:normalViewPr>
  <p:slideViewPr>
    <p:cSldViewPr>
      <p:cViewPr varScale="1">
        <p:scale>
          <a:sx n="67" d="100"/>
          <a:sy n="67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750" y="-8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8A0EE57-4749-4968-B98A-9612C7D04060}" type="datetimeFigureOut">
              <a:rPr lang="hu-HU">
                <a:latin typeface="Times New Roman" panose="02020603050405020304" pitchFamily="18" charset="0"/>
              </a:rPr>
              <a:pPr>
                <a:defRPr/>
              </a:pPr>
              <a:t>2019. 05. 12.</a:t>
            </a:fld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A0B5078-2BF7-4FA9-A501-3D298B79994D}" type="slidenum">
              <a:rPr lang="hu-HU" altLang="hu-HU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‹#›</a:t>
            </a:fld>
            <a:endParaRPr lang="hu-HU" alt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6028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B5E19F69-588C-489F-B1C4-098A21413F26}" type="datetimeFigureOut">
              <a:rPr lang="hu-HU" smtClean="0"/>
              <a:pPr>
                <a:defRPr/>
              </a:pPr>
              <a:t>2019. 05. 12.</a:t>
            </a:fld>
            <a:endParaRPr lang="hu-HU" dirty="0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2484002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ctr" hangingPunct="1"/>
            <a:r>
              <a:rPr lang="hu-HU" altLang="hu-HU" b="1" smtClean="0"/>
              <a:t>Vizsgatípus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Felkészítő tanfolyamon résztvevők száma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Felkészítő 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Vizsgára jelentkezettek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Vizsgán megjelentek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Sikeres vizsgát tett tisztviselők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vizsgacsoportok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Titkos 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152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136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531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526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szakvizsga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364 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405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387 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341 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21 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összesen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1047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 41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1150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1127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1003 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59 </a:t>
            </a:r>
            <a:endParaRPr lang="hu-HU" altLang="hu-HU" smtClean="0"/>
          </a:p>
          <a:p>
            <a:endParaRPr lang="hu-HU" altLang="hu-HU" smtClean="0"/>
          </a:p>
        </p:txBody>
      </p:sp>
      <p:sp>
        <p:nvSpPr>
          <p:cNvPr id="809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01F275C-CCCD-407B-BA88-B58D324D0B5B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hu-HU" altLang="hu-H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99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09131-0321-48CF-BA4F-F046651410F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268373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6028A-0D68-477C-8903-AD0EB84DDD6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323869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F9276-971D-4D46-BD2E-CBA5325181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265752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56BD8-1DEC-4227-BC53-98AB08767D6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151800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D7D0C-1953-42C4-9194-48E4E2576F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187527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314CD-14D6-4520-B2B3-3CD1A59AE7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191219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88EA2-F82A-4622-87EC-8C534220BCF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133293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D3D5F-0CFE-43AC-8C5F-A2E57B17D0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32838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C6A70-B6B0-4574-9465-8567A4A6231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165661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D6682-B2D1-43E8-B313-29385C9E97D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27749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DABC9-5ED3-4D96-8C7A-5403E668484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359801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Mintaszöveg szerkesztése</a:t>
            </a:r>
          </a:p>
          <a:p>
            <a:pPr lvl="1"/>
            <a:r>
              <a:rPr lang="hu-HU" altLang="hu-HU" dirty="0" smtClean="0"/>
              <a:t>Második szint</a:t>
            </a:r>
          </a:p>
          <a:p>
            <a:pPr lvl="2"/>
            <a:r>
              <a:rPr lang="hu-HU" altLang="hu-HU" dirty="0" smtClean="0"/>
              <a:t>Harmadik szint</a:t>
            </a:r>
          </a:p>
          <a:p>
            <a:pPr lvl="3"/>
            <a:r>
              <a:rPr lang="hu-HU" altLang="hu-HU" dirty="0" smtClean="0"/>
              <a:t>Negyedik szint</a:t>
            </a:r>
          </a:p>
          <a:p>
            <a:pPr lvl="4"/>
            <a:r>
              <a:rPr lang="hu-HU" altLang="hu-HU" dirty="0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D8ADC55-DB78-44E1-B7D8-14E1A4B539CB}" type="slidenum">
              <a:rPr lang="hu-HU" altLang="hu-HU" smtClean="0"/>
              <a:pPr>
                <a:defRPr/>
              </a:pPr>
              <a:t>‹#›</a:t>
            </a:fld>
            <a:endParaRPr lang="hu-HU" alt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artalom helye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9144000" cy="46037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Az Európai Unió közjogi alapjai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Immunitás, felelősség</a:t>
            </a:r>
            <a:r>
              <a:rPr lang="hu-HU" sz="40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/>
            </a:r>
            <a:br>
              <a:rPr lang="hu-HU" sz="40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</a:br>
            <a:endParaRPr lang="hu-HU" sz="4000" b="1" kern="1200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a typeface="+mj-ea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3600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2018/19. tavaszi szemeszter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36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36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Szegedi László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1050" b="1" kern="1200" dirty="0" smtClean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28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NKE-ÁKK/NETK</a:t>
            </a:r>
            <a:endParaRPr lang="hu-HU" sz="28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3742"/>
            <a:ext cx="8229600" cy="1143000"/>
          </a:xfrm>
        </p:spPr>
        <p:txBody>
          <a:bodyPr/>
          <a:lstStyle/>
          <a:p>
            <a:pPr marL="0" indent="0"/>
            <a:r>
              <a:rPr lang="hu-HU" b="1" dirty="0" smtClean="0">
                <a:solidFill>
                  <a:srgbClr val="C00000"/>
                </a:solidFill>
              </a:rPr>
              <a:t>1) Jogellenes magatartás</a:t>
            </a:r>
            <a:endParaRPr lang="hu-HU" b="1" dirty="0" smtClean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216742"/>
            <a:ext cx="82296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hu-HU" sz="2900" b="1" dirty="0" smtClean="0"/>
              <a:t>Gyakorló szerv/személy jogsértő magatartása</a:t>
            </a:r>
            <a:endParaRPr lang="hu-HU" sz="2900" dirty="0" smtClean="0"/>
          </a:p>
          <a:p>
            <a:pPr marL="514350" indent="-514350">
              <a:buNone/>
            </a:pPr>
            <a:r>
              <a:rPr lang="hu-HU" sz="2900" b="1" dirty="0" smtClean="0"/>
              <a:t>2) Jogi aktus (egyedi igazgatási </a:t>
            </a:r>
            <a:r>
              <a:rPr lang="hu-HU" sz="2900" dirty="0" smtClean="0"/>
              <a:t>VAGY</a:t>
            </a:r>
            <a:r>
              <a:rPr lang="hu-HU" sz="2900" b="1" dirty="0" smtClean="0"/>
              <a:t> normatív)</a:t>
            </a:r>
          </a:p>
          <a:p>
            <a:pPr marL="514350" indent="-514350">
              <a:buNone/>
            </a:pPr>
            <a:r>
              <a:rPr lang="hu-HU" sz="2900" u="sng" dirty="0" smtClean="0"/>
              <a:t>Egyedi</a:t>
            </a:r>
            <a:r>
              <a:rPr lang="hu-HU" sz="2900" dirty="0" smtClean="0"/>
              <a:t>: független mellette lehetséges semmissé nyilvánítási és mulasztási per, és általános 3-as szabályhoz kötött</a:t>
            </a:r>
          </a:p>
          <a:p>
            <a:pPr marL="514350" indent="-514350">
              <a:buNone/>
            </a:pPr>
            <a:r>
              <a:rPr lang="hu-HU" sz="2900" u="sng" dirty="0" smtClean="0"/>
              <a:t>Normatív</a:t>
            </a:r>
            <a:r>
              <a:rPr lang="hu-HU" sz="2900" dirty="0" smtClean="0"/>
              <a:t>: </a:t>
            </a:r>
            <a:r>
              <a:rPr lang="hu-HU" sz="2900" dirty="0" err="1" smtClean="0"/>
              <a:t>Schöppenstedt-formula</a:t>
            </a:r>
            <a:r>
              <a:rPr lang="hu-HU" sz="2900" dirty="0" smtClean="0"/>
              <a:t> (</a:t>
            </a:r>
            <a:r>
              <a:rPr lang="hu-HU" sz="2900" b="1" dirty="0" smtClean="0"/>
              <a:t>korlátozott funkcionális immunitás</a:t>
            </a:r>
            <a:r>
              <a:rPr lang="hu-HU" sz="2900" dirty="0" smtClean="0"/>
              <a:t> – utóbbi áttörése): EU/EK perelhetősége, ha jogszabállyal kárt okozott</a:t>
            </a:r>
          </a:p>
          <a:p>
            <a:pPr marL="514350" indent="-514350">
              <a:buFontTx/>
              <a:buChar char="-"/>
            </a:pPr>
            <a:r>
              <a:rPr lang="hu-HU" sz="2900" dirty="0" err="1" smtClean="0"/>
              <a:t>Plaumann-teszt</a:t>
            </a:r>
            <a:r>
              <a:rPr lang="hu-HU" sz="2900" dirty="0" smtClean="0"/>
              <a:t> kikerülhetősége</a:t>
            </a:r>
          </a:p>
          <a:p>
            <a:pPr marL="514350" indent="-514350">
              <a:buFontTx/>
              <a:buChar char="-"/>
            </a:pPr>
            <a:r>
              <a:rPr lang="hu-HU" sz="2900" b="1" dirty="0" smtClean="0"/>
              <a:t>Általános hatályú jogszabálynál </a:t>
            </a:r>
            <a:r>
              <a:rPr lang="hu-HU" sz="2900" dirty="0" smtClean="0"/>
              <a:t>lehetséges</a:t>
            </a:r>
          </a:p>
          <a:p>
            <a:pPr marL="514350" indent="-514350">
              <a:buFontTx/>
              <a:buChar char="-"/>
            </a:pPr>
            <a:endParaRPr lang="hu-HU" sz="2900" dirty="0" smtClean="0"/>
          </a:p>
        </p:txBody>
      </p:sp>
    </p:spTree>
    <p:extLst>
      <p:ext uri="{BB962C8B-B14F-4D97-AF65-F5344CB8AC3E}">
        <p14:creationId xmlns="" xmlns:p14="http://schemas.microsoft.com/office/powerpoint/2010/main" val="350523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3742"/>
            <a:ext cx="8229600" cy="1143000"/>
          </a:xfrm>
        </p:spPr>
        <p:txBody>
          <a:bodyPr/>
          <a:lstStyle/>
          <a:p>
            <a:pPr marL="0" indent="0"/>
            <a:r>
              <a:rPr lang="hu-HU" b="1" dirty="0" smtClean="0">
                <a:solidFill>
                  <a:srgbClr val="C00000"/>
                </a:solidFill>
              </a:rPr>
              <a:t>1) Jogellenes magatartás</a:t>
            </a:r>
            <a:endParaRPr lang="hu-HU" b="1" dirty="0" smtClean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216742"/>
            <a:ext cx="82296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hu-HU" sz="2900" dirty="0" err="1" smtClean="0"/>
              <a:t>Schöppenstedt-formula</a:t>
            </a:r>
            <a:r>
              <a:rPr lang="hu-HU" sz="2900" dirty="0" smtClean="0"/>
              <a:t> szerinti </a:t>
            </a:r>
            <a:r>
              <a:rPr lang="hu-HU" sz="2900" b="1" dirty="0" smtClean="0"/>
              <a:t>feltételei kártérítési felelősségnek</a:t>
            </a:r>
            <a:r>
              <a:rPr lang="hu-HU" sz="29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900" dirty="0" smtClean="0"/>
              <a:t>Károsultnak </a:t>
            </a:r>
            <a:r>
              <a:rPr lang="hu-HU" sz="2900" b="1" dirty="0" smtClean="0"/>
              <a:t>egyéni jogvédelmét szolgáló norma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900" dirty="0" smtClean="0"/>
              <a:t>Felsőbb </a:t>
            </a:r>
            <a:r>
              <a:rPr lang="hu-HU" sz="2900" b="1" dirty="0" smtClean="0"/>
              <a:t>jogi szabályt sért </a:t>
            </a:r>
            <a:r>
              <a:rPr lang="hu-HU" sz="2900" dirty="0" smtClean="0"/>
              <a:t>(jogi aktus ÉS általános jogelv, alapelv, alapszabadság is)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900" b="1" dirty="0" smtClean="0"/>
              <a:t>Kellően súlyos </a:t>
            </a:r>
            <a:r>
              <a:rPr lang="hu-HU" sz="2900" dirty="0" smtClean="0"/>
              <a:t>sérelem (mérlegelési jogkör nyilvánvaló és súlyos túllépése, önkényesség, súlyos hatáskör-túllépés, figyelmen kívül hagyott adott gazdasági szempontokat)</a:t>
            </a:r>
          </a:p>
        </p:txBody>
      </p:sp>
    </p:spTree>
    <p:extLst>
      <p:ext uri="{BB962C8B-B14F-4D97-AF65-F5344CB8AC3E}">
        <p14:creationId xmlns="" xmlns:p14="http://schemas.microsoft.com/office/powerpoint/2010/main" val="350523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3742"/>
            <a:ext cx="8229600" cy="1143000"/>
          </a:xfrm>
        </p:spPr>
        <p:txBody>
          <a:bodyPr/>
          <a:lstStyle/>
          <a:p>
            <a:pPr marL="0" indent="0"/>
            <a:r>
              <a:rPr lang="hu-HU" b="1" dirty="0" smtClean="0">
                <a:solidFill>
                  <a:srgbClr val="C00000"/>
                </a:solidFill>
              </a:rPr>
              <a:t>1) Jogszerű magatartás?</a:t>
            </a:r>
            <a:endParaRPr lang="hu-HU" b="1" dirty="0" smtClean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216742"/>
            <a:ext cx="82296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hu-HU" sz="2800" dirty="0" smtClean="0"/>
              <a:t>Elméletileg elképzelhető, de </a:t>
            </a:r>
            <a:r>
              <a:rPr lang="hu-HU" sz="2800" b="1" dirty="0" smtClean="0"/>
              <a:t>többletfeltételek</a:t>
            </a:r>
            <a:r>
              <a:rPr lang="hu-HU" sz="2800" dirty="0" smtClean="0"/>
              <a:t> kellenek: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Jogellenes </a:t>
            </a:r>
            <a:r>
              <a:rPr lang="hu-HU" sz="2800" dirty="0" smtClean="0"/>
              <a:t>magatartás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b="1" dirty="0" smtClean="0"/>
              <a:t>Rendkívüli és különleges kár </a:t>
            </a:r>
            <a:r>
              <a:rPr lang="hu-HU" sz="2800" dirty="0" smtClean="0"/>
              <a:t>bekövetkezte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Kettő (magatartás és kár) közötti okozati </a:t>
            </a:r>
            <a:r>
              <a:rPr lang="hu-HU" sz="2800" dirty="0" smtClean="0"/>
              <a:t>összefüggés</a:t>
            </a:r>
          </a:p>
          <a:p>
            <a:pPr marL="514350" indent="-514350">
              <a:buNone/>
            </a:pPr>
            <a:r>
              <a:rPr lang="hu-HU" sz="2800" b="1" dirty="0" smtClean="0"/>
              <a:t>Rendkívüli kár: </a:t>
            </a:r>
            <a:r>
              <a:rPr lang="hu-HU" sz="2800" dirty="0" smtClean="0"/>
              <a:t>„meghaladja az érintett ágazatban végzett tevékenységekhez fűződő gazdasági kockázatok korlátait”</a:t>
            </a:r>
          </a:p>
          <a:p>
            <a:pPr marL="514350" indent="-514350">
              <a:buNone/>
            </a:pPr>
            <a:r>
              <a:rPr lang="hu-HU" sz="2800" b="1" dirty="0" smtClean="0"/>
              <a:t>Különleges kár</a:t>
            </a:r>
            <a:r>
              <a:rPr lang="hu-HU" sz="2800" b="1" dirty="0" smtClean="0"/>
              <a:t>: </a:t>
            </a:r>
            <a:r>
              <a:rPr lang="hu-HU" sz="2800" dirty="0" smtClean="0"/>
              <a:t>„gazdasági szereplők sajátos csoportját ARÁNYTALANUL érinti többi szereplőhöz viszonyítva”</a:t>
            </a:r>
            <a:endParaRPr lang="hu-HU" sz="2800" dirty="0" smtClean="0"/>
          </a:p>
          <a:p>
            <a:pPr marL="514350" indent="-514350">
              <a:buNone/>
            </a:pPr>
            <a:endParaRPr lang="hu-HU" sz="2800" dirty="0" smtClean="0"/>
          </a:p>
          <a:p>
            <a:pPr marL="514350" indent="-514350">
              <a:buNone/>
            </a:pPr>
            <a:endParaRPr lang="hu-HU" sz="2900" dirty="0" smtClean="0"/>
          </a:p>
        </p:txBody>
      </p:sp>
    </p:spTree>
    <p:extLst>
      <p:ext uri="{BB962C8B-B14F-4D97-AF65-F5344CB8AC3E}">
        <p14:creationId xmlns="" xmlns:p14="http://schemas.microsoft.com/office/powerpoint/2010/main" val="350523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3742"/>
            <a:ext cx="8229600" cy="1143000"/>
          </a:xfrm>
        </p:spPr>
        <p:txBody>
          <a:bodyPr/>
          <a:lstStyle/>
          <a:p>
            <a:pPr marL="0" indent="0"/>
            <a:r>
              <a:rPr lang="hu-HU" b="1" dirty="0" smtClean="0">
                <a:solidFill>
                  <a:srgbClr val="C00000"/>
                </a:solidFill>
              </a:rPr>
              <a:t>2</a:t>
            </a:r>
            <a:r>
              <a:rPr lang="hu-HU" b="1" dirty="0" smtClean="0">
                <a:solidFill>
                  <a:srgbClr val="C00000"/>
                </a:solidFill>
              </a:rPr>
              <a:t>) Kár bekövetkezte</a:t>
            </a:r>
            <a:endParaRPr lang="hu-HU" b="1" dirty="0" smtClean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216742"/>
            <a:ext cx="82296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hu-HU" sz="2800" dirty="0" smtClean="0"/>
              <a:t>Lehetséges elemei: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b="1" dirty="0" smtClean="0"/>
              <a:t>Ténylegesen felmerült kár</a:t>
            </a:r>
            <a:endParaRPr lang="hu-HU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Elmaradt </a:t>
            </a:r>
            <a:r>
              <a:rPr lang="hu-HU" sz="2800" b="1" dirty="0" smtClean="0"/>
              <a:t>haszon</a:t>
            </a:r>
            <a:endParaRPr lang="hu-HU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Kár elhárítása, enyhítése körében esetlegesen </a:t>
            </a:r>
            <a:r>
              <a:rPr lang="hu-HU" sz="2800" b="1" dirty="0" smtClean="0"/>
              <a:t>felmerült költségek</a:t>
            </a:r>
          </a:p>
          <a:p>
            <a:pPr marL="514350" indent="-514350">
              <a:buNone/>
            </a:pPr>
            <a:r>
              <a:rPr lang="hu-HU" sz="2800" dirty="0" smtClean="0"/>
              <a:t>- VALÓS, BIZONYOS és MEGHATÁROZHATÓ kár (előszeretet?)</a:t>
            </a:r>
          </a:p>
          <a:p>
            <a:pPr marL="514350" indent="-514350">
              <a:buNone/>
            </a:pPr>
            <a:r>
              <a:rPr lang="hu-HU" sz="2800" dirty="0" smtClean="0"/>
              <a:t>- VAGYONI és NEM VAGYONI elemek</a:t>
            </a:r>
          </a:p>
          <a:p>
            <a:pPr marL="514350" indent="-514350">
              <a:buNone/>
            </a:pPr>
            <a:r>
              <a:rPr lang="hu-HU" sz="2800" dirty="0" smtClean="0"/>
              <a:t>- Felperesi bizonyítás</a:t>
            </a:r>
          </a:p>
          <a:p>
            <a:pPr marL="514350" indent="-514350">
              <a:buNone/>
            </a:pPr>
            <a:endParaRPr lang="hu-HU" sz="2800" dirty="0" smtClean="0"/>
          </a:p>
          <a:p>
            <a:pPr marL="514350" indent="-514350">
              <a:buNone/>
            </a:pPr>
            <a:endParaRPr lang="hu-HU" sz="2900" dirty="0" smtClean="0"/>
          </a:p>
        </p:txBody>
      </p:sp>
    </p:spTree>
    <p:extLst>
      <p:ext uri="{BB962C8B-B14F-4D97-AF65-F5344CB8AC3E}">
        <p14:creationId xmlns="" xmlns:p14="http://schemas.microsoft.com/office/powerpoint/2010/main" val="350523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3742"/>
            <a:ext cx="8229600" cy="1143000"/>
          </a:xfrm>
        </p:spPr>
        <p:txBody>
          <a:bodyPr/>
          <a:lstStyle/>
          <a:p>
            <a:pPr marL="0" indent="0"/>
            <a:r>
              <a:rPr lang="hu-HU" b="1" dirty="0" smtClean="0">
                <a:solidFill>
                  <a:srgbClr val="C00000"/>
                </a:solidFill>
              </a:rPr>
              <a:t>3) Okozati összefüggés</a:t>
            </a:r>
            <a:endParaRPr lang="hu-HU" b="1" dirty="0" smtClean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216742"/>
            <a:ext cx="82296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hu-HU" sz="2800" dirty="0" smtClean="0"/>
              <a:t>Lehetséges elemei:</a:t>
            </a:r>
          </a:p>
          <a:p>
            <a:pPr marL="514350" indent="-514350">
              <a:buNone/>
            </a:pPr>
            <a:r>
              <a:rPr lang="hu-HU" sz="2800" b="1" dirty="0" smtClean="0"/>
              <a:t>Magatartás nélkül a kár nem következett volna be</a:t>
            </a:r>
          </a:p>
          <a:p>
            <a:pPr marL="514350" indent="-514350">
              <a:buFontTx/>
              <a:buChar char="-"/>
            </a:pPr>
            <a:endParaRPr lang="hu-HU" sz="2800" dirty="0" smtClean="0"/>
          </a:p>
          <a:p>
            <a:pPr marL="514350" indent="-514350">
              <a:buFontTx/>
              <a:buChar char="-"/>
            </a:pPr>
            <a:r>
              <a:rPr lang="hu-HU" sz="2800" dirty="0" smtClean="0"/>
              <a:t>KIZÁRÓLAGOS és AZONNALI összefüggés (semmilyen további elemtől nem függjön)</a:t>
            </a:r>
          </a:p>
          <a:p>
            <a:pPr marL="514350" indent="-514350">
              <a:buFontTx/>
              <a:buChar char="-"/>
            </a:pPr>
            <a:r>
              <a:rPr lang="hu-HU" sz="2800" dirty="0" smtClean="0"/>
              <a:t>KELLŐ KÖZVETLENSÉGGEL való visszavezethetőség (pl. köztes szereplő?)</a:t>
            </a:r>
          </a:p>
          <a:p>
            <a:pPr marL="514350" indent="-514350">
              <a:buNone/>
            </a:pPr>
            <a:endParaRPr lang="hu-HU" sz="2800" dirty="0" smtClean="0"/>
          </a:p>
          <a:p>
            <a:pPr marL="514350" indent="-514350">
              <a:buNone/>
            </a:pPr>
            <a:endParaRPr lang="hu-HU" sz="2900" dirty="0" smtClean="0"/>
          </a:p>
        </p:txBody>
      </p:sp>
    </p:spTree>
    <p:extLst>
      <p:ext uri="{BB962C8B-B14F-4D97-AF65-F5344CB8AC3E}">
        <p14:creationId xmlns="" xmlns:p14="http://schemas.microsoft.com/office/powerpoint/2010/main" val="35052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IMMUNITÁS ÉS MENTESSÉGEK</a:t>
            </a:r>
            <a:endParaRPr lang="hu-H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3742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Jogalanyiság dimenziói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u="sng" dirty="0" smtClean="0"/>
              <a:t>Magánjogi jogalanyiság:</a:t>
            </a:r>
          </a:p>
          <a:p>
            <a:pPr lvl="1">
              <a:buNone/>
            </a:pPr>
            <a:r>
              <a:rPr lang="hu-HU" dirty="0" smtClean="0"/>
              <a:t>- Tagállamok belső jogrendje alapján jogok és kötelezettségek alanya lehet </a:t>
            </a:r>
            <a:r>
              <a:rPr lang="hu-HU" dirty="0" err="1" smtClean="0"/>
              <a:t>szupranacionális</a:t>
            </a:r>
            <a:r>
              <a:rPr lang="hu-HU" dirty="0" smtClean="0"/>
              <a:t> szereplő</a:t>
            </a:r>
          </a:p>
          <a:p>
            <a:r>
              <a:rPr lang="hu-HU" sz="2800" u="sng" dirty="0" smtClean="0"/>
              <a:t>Integrációs jogalanyiság</a:t>
            </a:r>
          </a:p>
          <a:p>
            <a:pPr marL="742950" lvl="2" indent="-342900">
              <a:buNone/>
            </a:pPr>
            <a:r>
              <a:rPr lang="hu-HU" sz="2800" dirty="0" smtClean="0"/>
              <a:t>- EU-n belüli intézményi és szervi viszonyok szempontjából vett jogalanyiság</a:t>
            </a:r>
          </a:p>
          <a:p>
            <a:r>
              <a:rPr lang="hu-HU" sz="2800" u="sng" dirty="0" smtClean="0"/>
              <a:t>Nemzetközi jogalanyiság</a:t>
            </a:r>
          </a:p>
          <a:p>
            <a:pPr marL="742950" lvl="2" indent="-342900">
              <a:buNone/>
            </a:pPr>
            <a:r>
              <a:rPr lang="hu-HU" sz="2800" dirty="0" smtClean="0"/>
              <a:t>- Nemzetközi szervezetek és harmadik államok viszonyában vett jogalanyiság</a:t>
            </a:r>
          </a:p>
          <a:p>
            <a:endParaRPr lang="hu-HU" u="sng" dirty="0" smtClean="0"/>
          </a:p>
          <a:p>
            <a:pPr marL="0" indent="0">
              <a:buNone/>
            </a:pPr>
            <a:r>
              <a:rPr lang="hu-HU" sz="2800" dirty="0" smtClean="0"/>
              <a:t> </a:t>
            </a:r>
            <a:endParaRPr lang="hu-HU" sz="2800" dirty="0"/>
          </a:p>
          <a:p>
            <a:pPr marL="0" indent="0">
              <a:buNone/>
            </a:pPr>
            <a:endParaRPr lang="hu-HU" sz="2800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4262647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3742"/>
            <a:ext cx="8229600" cy="1143000"/>
          </a:xfrm>
        </p:spPr>
        <p:txBody>
          <a:bodyPr/>
          <a:lstStyle/>
          <a:p>
            <a:r>
              <a:rPr lang="hu-HU" b="1" dirty="0" err="1" smtClean="0">
                <a:solidFill>
                  <a:srgbClr val="C00000"/>
                </a:solidFill>
              </a:rPr>
              <a:t>Szupranacionális</a:t>
            </a:r>
            <a:r>
              <a:rPr lang="hu-HU" b="1" dirty="0" smtClean="0">
                <a:solidFill>
                  <a:srgbClr val="C00000"/>
                </a:solidFill>
              </a:rPr>
              <a:t> jogalanyiság?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Euratom+ESZAK+EGK jogi </a:t>
            </a:r>
            <a:r>
              <a:rPr lang="hu-HU" sz="2800" dirty="0" smtClean="0"/>
              <a:t>személyisége?</a:t>
            </a:r>
            <a:endParaRPr lang="hu-HU" sz="2800" dirty="0" smtClean="0"/>
          </a:p>
          <a:p>
            <a:r>
              <a:rPr lang="hu-HU" sz="2800" dirty="0" smtClean="0"/>
              <a:t>Fúziós </a:t>
            </a:r>
            <a:r>
              <a:rPr lang="hu-HU" sz="2800" dirty="0"/>
              <a:t>Szerződéssel </a:t>
            </a:r>
            <a:r>
              <a:rPr lang="hu-HU" sz="2800" dirty="0" smtClean="0"/>
              <a:t>Közösségekként egyesíti</a:t>
            </a:r>
          </a:p>
          <a:p>
            <a:pPr lvl="1"/>
            <a:r>
              <a:rPr lang="hu-HU" sz="2400" dirty="0" err="1" smtClean="0"/>
              <a:t>Costa-ENEL</a:t>
            </a:r>
            <a:r>
              <a:rPr lang="hu-HU" sz="2400" dirty="0" smtClean="0"/>
              <a:t> (</a:t>
            </a:r>
            <a:r>
              <a:rPr lang="hu-HU" sz="2400" dirty="0" err="1" smtClean="0"/>
              <a:t>EuB</a:t>
            </a:r>
            <a:r>
              <a:rPr lang="hu-HU" sz="2400" dirty="0" smtClean="0"/>
              <a:t>): jogi személyiséggel bíró, jogképes, nemzetközi képviseleti joggal bíró EK</a:t>
            </a:r>
          </a:p>
          <a:p>
            <a:pPr lvl="1"/>
            <a:r>
              <a:rPr lang="hu-HU" sz="2400" dirty="0" smtClean="0"/>
              <a:t>ERTA (</a:t>
            </a:r>
            <a:r>
              <a:rPr lang="hu-HU" sz="2400" dirty="0" err="1" smtClean="0"/>
              <a:t>EuB</a:t>
            </a:r>
            <a:r>
              <a:rPr lang="hu-HU" sz="2400" dirty="0" smtClean="0"/>
              <a:t>): </a:t>
            </a:r>
            <a:r>
              <a:rPr lang="hu-HU" sz="2400" dirty="0"/>
              <a:t>Közösség köthet nemzetközi szerződést olyan tárgykörben, amelynek belső aspektusának szabályozására felhatalmazta a </a:t>
            </a:r>
            <a:r>
              <a:rPr lang="hu-HU" sz="2400" dirty="0" smtClean="0"/>
              <a:t>Szerződés</a:t>
            </a:r>
          </a:p>
          <a:p>
            <a:r>
              <a:rPr lang="hu-HU" sz="2800" dirty="0" smtClean="0"/>
              <a:t>Maastricht EU létrejön, de nem önálló jogalany</a:t>
            </a:r>
          </a:p>
          <a:p>
            <a:r>
              <a:rPr lang="hu-HU" sz="2800" dirty="0" smtClean="0"/>
              <a:t>Lisszaboni Szerződéssel EU önálló jogalany, Euratom?</a:t>
            </a:r>
            <a:endParaRPr lang="hu-HU" sz="2800" dirty="0"/>
          </a:p>
          <a:p>
            <a:endParaRPr lang="hu-HU" sz="2800" u="sng" dirty="0" smtClean="0"/>
          </a:p>
          <a:p>
            <a:pPr marL="0" indent="0">
              <a:buNone/>
            </a:pPr>
            <a:r>
              <a:rPr lang="hu-HU" sz="2800" dirty="0" smtClean="0"/>
              <a:t> </a:t>
            </a:r>
            <a:endParaRPr lang="hu-HU" sz="2800" dirty="0"/>
          </a:p>
          <a:p>
            <a:pPr marL="0" indent="0">
              <a:buNone/>
            </a:pPr>
            <a:endParaRPr lang="hu-HU" sz="2800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426264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3742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Védőklauzula tagállamok felé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dirty="0" err="1" smtClean="0"/>
              <a:t>LSz</a:t>
            </a:r>
            <a:r>
              <a:rPr lang="hu-HU" sz="2800" dirty="0" smtClean="0"/>
              <a:t>. Után is</a:t>
            </a:r>
          </a:p>
          <a:p>
            <a:pPr marL="0" indent="0">
              <a:buNone/>
            </a:pPr>
            <a:endParaRPr lang="hu-HU" sz="2800" u="sng" dirty="0" smtClean="0"/>
          </a:p>
          <a:p>
            <a:pPr marL="0" indent="0">
              <a:buNone/>
            </a:pPr>
            <a:r>
              <a:rPr lang="hu-HU" sz="2800" u="sng" dirty="0" smtClean="0"/>
              <a:t>24</a:t>
            </a:r>
            <a:r>
              <a:rPr lang="hu-HU" sz="2800" u="sng" dirty="0"/>
              <a:t>. Nyilatkozat az Európai Unió jogi személyiségéről:</a:t>
            </a:r>
          </a:p>
          <a:p>
            <a:pPr marL="0" indent="0">
              <a:buNone/>
            </a:pPr>
            <a:r>
              <a:rPr lang="hu-HU" sz="2800" dirty="0"/>
              <a:t>A Konferencia megerősíti, hogy az a tény, hogy az Európai Unió jogi személyiséggel bír, semmilyen módon </a:t>
            </a:r>
            <a:r>
              <a:rPr lang="hu-HU" sz="2800" u="sng" dirty="0"/>
              <a:t>nem jogosítja fel az Uniót arra, hogy a tagállamok által a Szerződésekben ráruházott hatáskörökön kívül jogot alkosson vagy intézkedéseket tegyen.</a:t>
            </a:r>
          </a:p>
          <a:p>
            <a:pPr marL="0" indent="0">
              <a:buNone/>
            </a:pPr>
            <a:r>
              <a:rPr lang="hu-HU" sz="3600" dirty="0"/>
              <a:t> </a:t>
            </a:r>
            <a:endParaRPr lang="hu-HU" sz="2800" u="sng" dirty="0" smtClean="0"/>
          </a:p>
          <a:p>
            <a:pPr marL="0" indent="0">
              <a:buNone/>
            </a:pPr>
            <a:r>
              <a:rPr lang="hu-HU" sz="2800" dirty="0" smtClean="0"/>
              <a:t> </a:t>
            </a:r>
            <a:endParaRPr lang="hu-HU" sz="2800" dirty="0"/>
          </a:p>
          <a:p>
            <a:pPr marL="0" indent="0">
              <a:buNone/>
            </a:pPr>
            <a:endParaRPr lang="hu-HU" sz="2800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19057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3742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EU kiváltságai és mentességei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21674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 smtClean="0"/>
              <a:t>Immunitások</a:t>
            </a:r>
            <a:endParaRPr lang="hu-HU" sz="2000" dirty="0"/>
          </a:p>
          <a:p>
            <a:pPr marL="0" indent="0">
              <a:buNone/>
            </a:pPr>
            <a:r>
              <a:rPr lang="hu-HU" sz="2000" u="sng" dirty="0"/>
              <a:t>(7.) Jegyzőkönyv: az Európai Unió kiváltságairól és mentességeiről:</a:t>
            </a:r>
          </a:p>
          <a:p>
            <a:r>
              <a:rPr lang="hu-HU" sz="2000" dirty="0"/>
              <a:t>Unió helyiségei és épületei sérthetetlenek. </a:t>
            </a:r>
            <a:r>
              <a:rPr lang="hu-HU" sz="2000" u="sng" dirty="0"/>
              <a:t>Mentesek a házkutatás, igénybevétel, elkobzás és kisajátítás </a:t>
            </a:r>
            <a:r>
              <a:rPr lang="hu-HU" sz="2000" dirty="0"/>
              <a:t>alól</a:t>
            </a:r>
          </a:p>
          <a:p>
            <a:r>
              <a:rPr lang="hu-HU" sz="2000" dirty="0"/>
              <a:t>Az Unió vagyona és követelései a </a:t>
            </a:r>
            <a:r>
              <a:rPr lang="hu-HU" sz="2000" u="sng" dirty="0"/>
              <a:t>Bíróság engedélye </a:t>
            </a:r>
            <a:r>
              <a:rPr lang="hu-HU" sz="2000" dirty="0"/>
              <a:t>nélkül nem képezhetik </a:t>
            </a:r>
            <a:r>
              <a:rPr lang="hu-HU" sz="2000" u="sng" dirty="0"/>
              <a:t>kényszerítő közigazgatási vagy bírósági intézkedés tárgyát</a:t>
            </a:r>
            <a:r>
              <a:rPr lang="hu-HU" sz="2000" dirty="0"/>
              <a:t>.</a:t>
            </a:r>
          </a:p>
          <a:p>
            <a:r>
              <a:rPr lang="hu-HU" sz="2000" dirty="0"/>
              <a:t>Az Unió, az Unió követelései, bevételei és egyéb vagyona mentesek </a:t>
            </a:r>
            <a:r>
              <a:rPr lang="hu-HU" sz="2000" u="sng" dirty="0"/>
              <a:t>mindenfajta közvetlen adó alól</a:t>
            </a:r>
            <a:r>
              <a:rPr lang="hu-HU" sz="2000" dirty="0" smtClean="0"/>
              <a:t>.</a:t>
            </a:r>
            <a:endParaRPr lang="hu-HU" sz="2000" u="sng" dirty="0" smtClean="0"/>
          </a:p>
          <a:p>
            <a:r>
              <a:rPr lang="hu-HU" sz="2000" u="sng" dirty="0" smtClean="0"/>
              <a:t>diplomácia védelem + speciális </a:t>
            </a:r>
            <a:r>
              <a:rPr lang="hu-HU" sz="2000" u="sng" dirty="0" err="1" smtClean="0"/>
              <a:t>útiokmány</a:t>
            </a:r>
            <a:endParaRPr lang="hu-HU" sz="2000" u="sng" dirty="0" smtClean="0"/>
          </a:p>
          <a:p>
            <a:r>
              <a:rPr lang="hu-HU" sz="2000" dirty="0" smtClean="0"/>
              <a:t>EP képviselőket + akkreditált diplomatákat + uniós tisztviselőket megillető mentességek</a:t>
            </a:r>
          </a:p>
          <a:p>
            <a:pPr lvl="1"/>
            <a:r>
              <a:rPr lang="hu-HU" sz="2000" dirty="0" smtClean="0"/>
              <a:t>időbeli korlát tisztséghez kötődik</a:t>
            </a:r>
          </a:p>
          <a:p>
            <a:pPr lvl="1"/>
            <a:r>
              <a:rPr lang="hu-HU" sz="2000" dirty="0" smtClean="0"/>
              <a:t>intézmények és szervek tág körére vonatkozik</a:t>
            </a:r>
          </a:p>
          <a:p>
            <a:r>
              <a:rPr lang="hu-HU" sz="2000" dirty="0" smtClean="0"/>
              <a:t>Kötelezettség: együttműködni </a:t>
            </a:r>
            <a:r>
              <a:rPr lang="hu-HU" sz="2000" dirty="0"/>
              <a:t>az érintett tagállamok hatáskörrel rendelkező hatóságaival.</a:t>
            </a:r>
            <a:endParaRPr lang="hu-HU" sz="2000" u="sng" dirty="0" smtClean="0"/>
          </a:p>
          <a:p>
            <a:pPr marL="0" indent="0">
              <a:buNone/>
            </a:pPr>
            <a:endParaRPr lang="hu-HU" sz="2800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50523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EU felelőssége</a:t>
            </a:r>
            <a:endParaRPr lang="hu-H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3742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EU </a:t>
            </a:r>
            <a:r>
              <a:rPr lang="hu-HU" b="1" dirty="0" smtClean="0">
                <a:solidFill>
                  <a:srgbClr val="C00000"/>
                </a:solidFill>
              </a:rPr>
              <a:t>felelőssége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216742"/>
            <a:ext cx="82296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hu-HU" sz="2800" b="1" dirty="0" smtClean="0"/>
              <a:t>EU </a:t>
            </a:r>
            <a:r>
              <a:rPr lang="hu-HU" sz="2800" b="1" dirty="0" err="1" smtClean="0"/>
              <a:t>kontraktuális</a:t>
            </a:r>
            <a:r>
              <a:rPr lang="hu-HU" sz="2800" b="1" dirty="0" smtClean="0"/>
              <a:t> (szerződéses) felelőssége</a:t>
            </a:r>
          </a:p>
          <a:p>
            <a:pPr marL="514350" indent="-514350">
              <a:buFontTx/>
              <a:buChar char="-"/>
            </a:pPr>
            <a:r>
              <a:rPr lang="hu-HU" sz="2800" dirty="0" smtClean="0"/>
              <a:t>EU </a:t>
            </a:r>
            <a:r>
              <a:rPr lang="hu-HU" sz="2800" b="1" dirty="0" err="1" smtClean="0"/>
              <a:t>Lsz</a:t>
            </a:r>
            <a:r>
              <a:rPr lang="hu-HU" sz="2800" b="1" dirty="0" smtClean="0"/>
              <a:t>. óta </a:t>
            </a:r>
            <a:r>
              <a:rPr lang="hu-HU" sz="2800" b="1" dirty="0" err="1" smtClean="0"/>
              <a:t>jogalanyiásggal</a:t>
            </a:r>
            <a:r>
              <a:rPr lang="hu-HU" sz="2800" b="1" dirty="0" smtClean="0"/>
              <a:t> </a:t>
            </a:r>
            <a:r>
              <a:rPr lang="hu-HU" sz="2800" dirty="0" smtClean="0"/>
              <a:t>rendelkezik (köz- és magánjogi szerződések)</a:t>
            </a:r>
          </a:p>
          <a:p>
            <a:pPr marL="514350" indent="-514350">
              <a:buFontTx/>
              <a:buChar char="-"/>
            </a:pPr>
            <a:r>
              <a:rPr lang="hu-HU" sz="2800" dirty="0" smtClean="0"/>
              <a:t>Bíróság hatásköre/joghatósága? </a:t>
            </a:r>
          </a:p>
          <a:p>
            <a:pPr marL="914400" lvl="1" indent="-514350">
              <a:buFontTx/>
              <a:buChar char="-"/>
            </a:pPr>
            <a:r>
              <a:rPr lang="hu-HU" sz="2400" dirty="0" smtClean="0"/>
              <a:t>felek kikötése VAGY nemzetközi magánjog szabályai</a:t>
            </a:r>
          </a:p>
          <a:p>
            <a:pPr marL="914400" lvl="1" indent="-514350">
              <a:buFontTx/>
              <a:buChar char="-"/>
            </a:pPr>
            <a:r>
              <a:rPr lang="hu-HU" sz="2400" dirty="0" smtClean="0"/>
              <a:t>EUB vagy tagállami bíróság vagy kivételes 3. állam bírósága vagy kivételesen választott bíróság</a:t>
            </a:r>
          </a:p>
          <a:p>
            <a:pPr marL="914400" lvl="1" indent="-514350">
              <a:buFontTx/>
              <a:buChar char="-"/>
            </a:pPr>
            <a:r>
              <a:rPr lang="hu-HU" sz="2400" dirty="0" smtClean="0"/>
              <a:t>Alkalmazandó jog: felek jogválasztása vagy adott szerződést uraló jogrendszer </a:t>
            </a:r>
            <a:endParaRPr lang="hu-HU" sz="2400" dirty="0" smtClean="0"/>
          </a:p>
          <a:p>
            <a:pPr marL="0" indent="0">
              <a:buNone/>
            </a:pPr>
            <a:r>
              <a:rPr lang="hu-HU" sz="2800" b="1" dirty="0" smtClean="0"/>
              <a:t>2) EU </a:t>
            </a:r>
            <a:r>
              <a:rPr lang="hu-HU" sz="2800" b="1" dirty="0" err="1" smtClean="0"/>
              <a:t>deliktuális</a:t>
            </a:r>
            <a:r>
              <a:rPr lang="hu-HU" sz="2800" b="1" dirty="0" smtClean="0"/>
              <a:t> (szerződésen kívüli) </a:t>
            </a:r>
            <a:r>
              <a:rPr lang="hu-HU" sz="2800" b="1" dirty="0" smtClean="0"/>
              <a:t>felelőssége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50523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3742"/>
            <a:ext cx="8229600" cy="1143000"/>
          </a:xfrm>
        </p:spPr>
        <p:txBody>
          <a:bodyPr/>
          <a:lstStyle/>
          <a:p>
            <a:pPr marL="0" indent="0"/>
            <a:r>
              <a:rPr lang="hu-HU" b="1" dirty="0" smtClean="0">
                <a:solidFill>
                  <a:srgbClr val="C00000"/>
                </a:solidFill>
              </a:rPr>
              <a:t>EU </a:t>
            </a:r>
            <a:r>
              <a:rPr lang="hu-HU" b="1" dirty="0" err="1" smtClean="0">
                <a:solidFill>
                  <a:srgbClr val="C00000"/>
                </a:solidFill>
              </a:rPr>
              <a:t>deliktuális</a:t>
            </a:r>
            <a:r>
              <a:rPr lang="hu-HU" b="1" dirty="0" smtClean="0">
                <a:solidFill>
                  <a:srgbClr val="C00000"/>
                </a:solidFill>
              </a:rPr>
              <a:t> (szerződésen kívüli) felelőssége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/>
              <a:t>EU megtéríti </a:t>
            </a:r>
            <a:r>
              <a:rPr lang="hu-HU" sz="2800" b="1" dirty="0" smtClean="0"/>
              <a:t>intézményei, szervei, alkalmazottai </a:t>
            </a:r>
            <a:r>
              <a:rPr lang="hu-HU" sz="2800" dirty="0" smtClean="0"/>
              <a:t>által feladatteljesítésük közben okozott károkat (</a:t>
            </a:r>
            <a:r>
              <a:rPr lang="hu-HU" sz="2800" dirty="0" err="1" smtClean="0"/>
              <a:t>EUMSz</a:t>
            </a:r>
            <a:r>
              <a:rPr lang="hu-HU" sz="2800" dirty="0" smtClean="0"/>
              <a:t>. 340 cikk)</a:t>
            </a:r>
          </a:p>
          <a:p>
            <a:pPr marL="0" indent="0"/>
            <a:r>
              <a:rPr lang="hu-HU" sz="2800" dirty="0" smtClean="0"/>
              <a:t> </a:t>
            </a:r>
            <a:r>
              <a:rPr lang="hu-HU" sz="2800" b="1" dirty="0" smtClean="0"/>
              <a:t>EUB esetjogának </a:t>
            </a:r>
            <a:r>
              <a:rPr lang="hu-HU" sz="2800" dirty="0" smtClean="0"/>
              <a:t>nagy szerepe volt feltételek kialakításakor - részletes szabályok hiányában</a:t>
            </a:r>
          </a:p>
          <a:p>
            <a:pPr marL="0" indent="0">
              <a:buNone/>
            </a:pPr>
            <a:r>
              <a:rPr lang="hu-HU" sz="2800" dirty="0" smtClean="0"/>
              <a:t>FELTÉTELEK (</a:t>
            </a:r>
            <a:r>
              <a:rPr lang="hu-HU" sz="2800" b="1" dirty="0" smtClean="0"/>
              <a:t>Konjunktív</a:t>
            </a:r>
            <a:r>
              <a:rPr lang="hu-HU" sz="2800" dirty="0" smtClean="0"/>
              <a:t> feltételek, </a:t>
            </a:r>
            <a:r>
              <a:rPr lang="hu-HU" sz="2800" b="1" dirty="0" smtClean="0"/>
              <a:t>felperes</a:t>
            </a:r>
            <a:r>
              <a:rPr lang="hu-HU" sz="2800" dirty="0" smtClean="0"/>
              <a:t> által bizonyítandó, </a:t>
            </a:r>
            <a:r>
              <a:rPr lang="hu-HU" sz="2800" b="1" dirty="0" smtClean="0"/>
              <a:t>ötéves</a:t>
            </a:r>
            <a:r>
              <a:rPr lang="hu-HU" sz="2800" dirty="0" smtClean="0"/>
              <a:t> elévülési időn belül):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b="1" dirty="0" smtClean="0"/>
              <a:t>Jogellenes</a:t>
            </a:r>
            <a:r>
              <a:rPr lang="hu-HU" sz="2800" dirty="0" smtClean="0"/>
              <a:t> </a:t>
            </a:r>
            <a:r>
              <a:rPr lang="hu-HU" sz="2800" b="1" dirty="0" smtClean="0"/>
              <a:t>magatartás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b="1" dirty="0" smtClean="0"/>
              <a:t>Kár</a:t>
            </a:r>
            <a:r>
              <a:rPr lang="hu-HU" sz="2800" dirty="0" smtClean="0"/>
              <a:t> bekövetkezte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Kettő (magatartás és kár) </a:t>
            </a:r>
            <a:r>
              <a:rPr lang="hu-HU" sz="2800" dirty="0" smtClean="0"/>
              <a:t>közötti </a:t>
            </a:r>
            <a:r>
              <a:rPr lang="hu-HU" sz="2800" b="1" dirty="0" smtClean="0"/>
              <a:t>okozati összefüggés</a:t>
            </a:r>
            <a:endParaRPr lang="hu-HU" sz="2800" b="1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50523788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ilágossá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9606</TotalTime>
  <Words>688</Words>
  <Application>Microsoft Office PowerPoint</Application>
  <PresentationFormat>Diavetítés a képernyőre (4:3 oldalarány)</PresentationFormat>
  <Paragraphs>136</Paragraphs>
  <Slides>14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Alapértelmezett terv</vt:lpstr>
      <vt:lpstr>1. dia</vt:lpstr>
      <vt:lpstr>IMMUNITÁS ÉS MENTESSÉGEK</vt:lpstr>
      <vt:lpstr>Jogalanyiság dimenziói</vt:lpstr>
      <vt:lpstr>Szupranacionális jogalanyiság?</vt:lpstr>
      <vt:lpstr>Védőklauzula tagállamok felé</vt:lpstr>
      <vt:lpstr>EU kiváltságai és mentességei</vt:lpstr>
      <vt:lpstr>EU felelőssége</vt:lpstr>
      <vt:lpstr>EU felelőssége</vt:lpstr>
      <vt:lpstr>EU deliktuális (szerződésen kívüli) felelőssége</vt:lpstr>
      <vt:lpstr>1) Jogellenes magatartás</vt:lpstr>
      <vt:lpstr>1) Jogellenes magatartás</vt:lpstr>
      <vt:lpstr>1) Jogszerű magatartás?</vt:lpstr>
      <vt:lpstr>2) Kár bekövetkezte</vt:lpstr>
      <vt:lpstr>3) Okozati összefüggés</vt:lpstr>
    </vt:vector>
  </TitlesOfParts>
  <Company>ZMNE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kovacsr</dc:creator>
  <cp:lastModifiedBy>Windows-felhasználó</cp:lastModifiedBy>
  <cp:revision>599</cp:revision>
  <cp:lastPrinted>2014-08-19T15:08:03Z</cp:lastPrinted>
  <dcterms:created xsi:type="dcterms:W3CDTF">2012-01-05T15:33:58Z</dcterms:created>
  <dcterms:modified xsi:type="dcterms:W3CDTF">2019-05-12T19:53:08Z</dcterms:modified>
</cp:coreProperties>
</file>