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618" r:id="rId2"/>
    <p:sldId id="619" r:id="rId3"/>
    <p:sldId id="616" r:id="rId4"/>
    <p:sldId id="612" r:id="rId5"/>
    <p:sldId id="613" r:id="rId6"/>
    <p:sldId id="614" r:id="rId7"/>
    <p:sldId id="620" r:id="rId8"/>
    <p:sldId id="621" r:id="rId9"/>
    <p:sldId id="623" r:id="rId10"/>
    <p:sldId id="624" r:id="rId11"/>
    <p:sldId id="625" r:id="rId12"/>
    <p:sldId id="626" r:id="rId13"/>
    <p:sldId id="627" r:id="rId14"/>
    <p:sldId id="628" r:id="rId15"/>
  </p:sldIdLst>
  <p:sldSz cx="9144000" cy="6858000" type="screen4x3"/>
  <p:notesSz cx="6797675" cy="9926638"/>
  <p:defaultTextStyle>
    <a:defPPr>
      <a:defRPr lang="hu-HU"/>
    </a:defPPr>
    <a:lvl1pPr algn="l" rtl="0" eaLnBrk="0" fontAlgn="base" hangingPunct="0">
      <a:spcBef>
        <a:spcPct val="0"/>
      </a:spcBef>
      <a:spcAft>
        <a:spcPct val="0"/>
      </a:spcAft>
      <a:defRPr sz="1400" b="1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1400" b="1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1400" b="1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1400" b="1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1400" b="1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400" b="1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1400" b="1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1400" b="1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1400" b="1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E7C3A0"/>
    <a:srgbClr val="543F3E"/>
    <a:srgbClr val="E4AA78"/>
    <a:srgbClr val="499BCF"/>
    <a:srgbClr val="BD6028"/>
    <a:srgbClr val="DD7940"/>
    <a:srgbClr val="E09E68"/>
    <a:srgbClr val="FAE69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Közepesen sötét stílus 2 – 2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41" autoAdjust="0"/>
    <p:restoredTop sz="91921" autoAdjust="0"/>
  </p:normalViewPr>
  <p:slideViewPr>
    <p:cSldViewPr>
      <p:cViewPr varScale="1">
        <p:scale>
          <a:sx n="67" d="100"/>
          <a:sy n="67" d="100"/>
        </p:scale>
        <p:origin x="-148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2750" y="-86"/>
      </p:cViewPr>
      <p:guideLst>
        <p:guide orient="horz" pos="3127"/>
        <p:guide pos="2141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1200" b="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hu-HU" dirty="0">
              <a:latin typeface="Times New Roman" panose="02020603050405020304" pitchFamily="18" charset="0"/>
            </a:endParaRP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 b="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A8A0EE57-4749-4968-B98A-9612C7D04060}" type="datetimeFigureOut">
              <a:rPr lang="hu-HU">
                <a:latin typeface="Times New Roman" panose="02020603050405020304" pitchFamily="18" charset="0"/>
              </a:rPr>
              <a:pPr>
                <a:defRPr/>
              </a:pPr>
              <a:t>2019. 05. 12.</a:t>
            </a:fld>
            <a:endParaRPr lang="hu-HU" dirty="0">
              <a:latin typeface="Times New Roman" panose="02020603050405020304" pitchFamily="18" charset="0"/>
            </a:endParaRPr>
          </a:p>
        </p:txBody>
      </p:sp>
      <p:sp>
        <p:nvSpPr>
          <p:cNvPr id="3174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0" hangingPunct="0">
              <a:defRPr sz="1200" b="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hu-HU" dirty="0">
              <a:latin typeface="Times New Roman" panose="02020603050405020304" pitchFamily="18" charset="0"/>
            </a:endParaRPr>
          </a:p>
        </p:txBody>
      </p:sp>
      <p:sp>
        <p:nvSpPr>
          <p:cNvPr id="3174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pPr>
              <a:defRPr/>
            </a:pPr>
            <a:fld id="{DA0B5078-2BF7-4FA9-A501-3D298B79994D}" type="slidenum">
              <a:rPr lang="hu-HU" altLang="hu-HU">
                <a:latin typeface="Times New Roman" panose="02020603050405020304" pitchFamily="18" charset="0"/>
                <a:cs typeface="Times New Roman" panose="02020603050405020304" pitchFamily="18" charset="0"/>
              </a:rPr>
              <a:pPr>
                <a:defRPr/>
              </a:pPr>
              <a:t>‹#›</a:t>
            </a:fld>
            <a:endParaRPr lang="hu-HU" altLang="hu-H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67602824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 b="0">
                <a:latin typeface="Times New Roman" panose="02020603050405020304" pitchFamily="18" charset="0"/>
                <a:cs typeface="+mn-cs"/>
              </a:defRPr>
            </a:lvl1pPr>
          </a:lstStyle>
          <a:p>
            <a:pPr>
              <a:defRPr/>
            </a:pPr>
            <a:endParaRPr lang="hu-HU" dirty="0"/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latin typeface="Times New Roman" panose="02020603050405020304" pitchFamily="18" charset="0"/>
                <a:cs typeface="+mn-cs"/>
              </a:defRPr>
            </a:lvl1pPr>
          </a:lstStyle>
          <a:p>
            <a:pPr>
              <a:defRPr/>
            </a:pPr>
            <a:fld id="{B5E19F69-588C-489F-B1C4-098A21413F26}" type="datetimeFigureOut">
              <a:rPr lang="hu-HU" smtClean="0"/>
              <a:pPr>
                <a:defRPr/>
              </a:pPr>
              <a:t>2019. 05. 12.</a:t>
            </a:fld>
            <a:endParaRPr lang="hu-HU" dirty="0"/>
          </a:p>
        </p:txBody>
      </p:sp>
      <p:sp>
        <p:nvSpPr>
          <p:cNvPr id="798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68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6463"/>
            <a:ext cx="5438775" cy="4465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u-HU" noProof="0" smtClean="0"/>
              <a:t>Mintaszöveg szerkesztése</a:t>
            </a:r>
          </a:p>
          <a:p>
            <a:pPr lvl="1"/>
            <a:r>
              <a:rPr lang="hu-HU" noProof="0" smtClean="0"/>
              <a:t>Második szint</a:t>
            </a:r>
          </a:p>
          <a:p>
            <a:pPr lvl="2"/>
            <a:r>
              <a:rPr lang="hu-HU" noProof="0" smtClean="0"/>
              <a:t>Harmadik szint</a:t>
            </a:r>
          </a:p>
          <a:p>
            <a:pPr lvl="3"/>
            <a:r>
              <a:rPr lang="hu-HU" noProof="0" smtClean="0"/>
              <a:t>Negyedik szint</a:t>
            </a:r>
          </a:p>
          <a:p>
            <a:pPr lvl="4"/>
            <a:r>
              <a:rPr lang="hu-HU" noProof="0" smtClean="0"/>
              <a:t>Ötödik szint</a:t>
            </a:r>
          </a:p>
        </p:txBody>
      </p:sp>
      <p:sp>
        <p:nvSpPr>
          <p:cNvPr id="368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 b="0">
                <a:latin typeface="Times New Roman" panose="02020603050405020304" pitchFamily="18" charset="0"/>
                <a:cs typeface="+mn-cs"/>
              </a:defRPr>
            </a:lvl1pPr>
          </a:lstStyle>
          <a:p>
            <a:pPr>
              <a:defRPr/>
            </a:pPr>
            <a:endParaRPr lang="hu-HU" dirty="0"/>
          </a:p>
        </p:txBody>
      </p:sp>
      <p:sp>
        <p:nvSpPr>
          <p:cNvPr id="368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fld id="{98AFB061-BB78-452A-A915-59AD5A92972C}" type="slidenum">
              <a:rPr lang="hu-HU" altLang="hu-HU" smtClean="0"/>
              <a:pPr>
                <a:defRPr/>
              </a:pPr>
              <a:t>‹#›</a:t>
            </a:fld>
            <a:endParaRPr lang="hu-HU" altLang="hu-HU" dirty="0"/>
          </a:p>
        </p:txBody>
      </p:sp>
    </p:spTree>
    <p:extLst>
      <p:ext uri="{BB962C8B-B14F-4D97-AF65-F5344CB8AC3E}">
        <p14:creationId xmlns="" xmlns:p14="http://schemas.microsoft.com/office/powerpoint/2010/main" val="248400210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Diakép hely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0899" name="Jegyzetek helye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fontAlgn="ctr" hangingPunct="1"/>
            <a:r>
              <a:rPr lang="hu-HU" altLang="hu-HU" b="1" smtClean="0"/>
              <a:t>Vizsgatípus</a:t>
            </a:r>
            <a:endParaRPr lang="hu-HU" altLang="hu-HU" smtClean="0"/>
          </a:p>
          <a:p>
            <a:pPr eaLnBrk="1" fontAlgn="ctr" hangingPunct="1"/>
            <a:r>
              <a:rPr lang="hu-HU" altLang="hu-HU" b="1" smtClean="0"/>
              <a:t>Felkészítő tanfolyamon résztvevők száma</a:t>
            </a:r>
            <a:endParaRPr lang="hu-HU" altLang="hu-HU" smtClean="0"/>
          </a:p>
          <a:p>
            <a:pPr eaLnBrk="1" fontAlgn="t" hangingPunct="1"/>
            <a:r>
              <a:rPr lang="hu-HU" altLang="hu-HU" b="1" smtClean="0"/>
              <a:t>Felkészítő csoportok száma</a:t>
            </a:r>
            <a:endParaRPr lang="hu-HU" altLang="hu-HU" smtClean="0"/>
          </a:p>
          <a:p>
            <a:pPr eaLnBrk="1" fontAlgn="ctr" hangingPunct="1"/>
            <a:r>
              <a:rPr lang="hu-HU" altLang="hu-HU" b="1" smtClean="0"/>
              <a:t>Vizsgára jelentkezettek száma</a:t>
            </a:r>
            <a:endParaRPr lang="hu-HU" altLang="hu-HU" smtClean="0"/>
          </a:p>
          <a:p>
            <a:pPr eaLnBrk="1" fontAlgn="ctr" hangingPunct="1"/>
            <a:r>
              <a:rPr lang="hu-HU" altLang="hu-HU" b="1" smtClean="0"/>
              <a:t>Vizsgán megjelentek</a:t>
            </a:r>
            <a:endParaRPr lang="hu-HU" altLang="hu-HU" smtClean="0"/>
          </a:p>
          <a:p>
            <a:pPr eaLnBrk="1" fontAlgn="ctr" hangingPunct="1"/>
            <a:r>
              <a:rPr lang="hu-HU" altLang="hu-HU" b="1" smtClean="0"/>
              <a:t>Sikeres vizsgát tett tisztviselők száma</a:t>
            </a:r>
            <a:endParaRPr lang="hu-HU" altLang="hu-HU" smtClean="0"/>
          </a:p>
          <a:p>
            <a:pPr eaLnBrk="1" fontAlgn="ctr" hangingPunct="1"/>
            <a:r>
              <a:rPr lang="hu-HU" altLang="hu-HU" b="1" smtClean="0"/>
              <a:t>vizsgacsoportok száma</a:t>
            </a:r>
            <a:endParaRPr lang="hu-HU" altLang="hu-HU" smtClean="0"/>
          </a:p>
          <a:p>
            <a:pPr eaLnBrk="1" fontAlgn="ctr" hangingPunct="1"/>
            <a:r>
              <a:rPr lang="hu-HU" altLang="hu-HU" b="1" smtClean="0"/>
              <a:t>Titkos ügykezelői alapvizsga</a:t>
            </a:r>
            <a:endParaRPr lang="hu-HU" altLang="hu-HU" smtClean="0"/>
          </a:p>
          <a:p>
            <a:pPr eaLnBrk="1" fontAlgn="ctr" hangingPunct="1"/>
            <a:r>
              <a:rPr lang="hu-HU" altLang="hu-HU" b="1" smtClean="0"/>
              <a:t>152</a:t>
            </a:r>
            <a:endParaRPr lang="hu-HU" altLang="hu-HU" smtClean="0"/>
          </a:p>
          <a:p>
            <a:pPr eaLnBrk="1" fontAlgn="ctr" hangingPunct="1"/>
            <a:r>
              <a:rPr lang="hu-HU" altLang="hu-HU" b="1" smtClean="0"/>
              <a:t>8</a:t>
            </a:r>
            <a:endParaRPr lang="hu-HU" altLang="hu-HU" smtClean="0"/>
          </a:p>
          <a:p>
            <a:pPr eaLnBrk="1" fontAlgn="ctr" hangingPunct="1"/>
            <a:r>
              <a:rPr lang="hu-HU" altLang="hu-HU" b="1" smtClean="0"/>
              <a:t>159</a:t>
            </a:r>
            <a:endParaRPr lang="hu-HU" altLang="hu-HU" smtClean="0"/>
          </a:p>
          <a:p>
            <a:pPr eaLnBrk="1" fontAlgn="ctr" hangingPunct="1"/>
            <a:r>
              <a:rPr lang="hu-HU" altLang="hu-HU" b="1" smtClean="0"/>
              <a:t>159</a:t>
            </a:r>
            <a:endParaRPr lang="hu-HU" altLang="hu-HU" smtClean="0"/>
          </a:p>
          <a:p>
            <a:pPr eaLnBrk="1" fontAlgn="ctr" hangingPunct="1"/>
            <a:r>
              <a:rPr lang="hu-HU" altLang="hu-HU" b="1" smtClean="0"/>
              <a:t>136</a:t>
            </a:r>
            <a:endParaRPr lang="hu-HU" altLang="hu-HU" smtClean="0"/>
          </a:p>
          <a:p>
            <a:pPr eaLnBrk="1" fontAlgn="ctr" hangingPunct="1"/>
            <a:r>
              <a:rPr lang="hu-HU" altLang="hu-HU" b="1" smtClean="0"/>
              <a:t>8</a:t>
            </a:r>
            <a:endParaRPr lang="hu-HU" altLang="hu-HU" smtClean="0"/>
          </a:p>
          <a:p>
            <a:pPr eaLnBrk="1" fontAlgn="ctr" hangingPunct="1"/>
            <a:r>
              <a:rPr lang="hu-HU" altLang="hu-HU" b="1" smtClean="0"/>
              <a:t>Ügykezelői alapvizsga</a:t>
            </a:r>
            <a:endParaRPr lang="hu-HU" altLang="hu-HU" smtClean="0"/>
          </a:p>
          <a:p>
            <a:pPr eaLnBrk="1" fontAlgn="ctr" hangingPunct="1"/>
            <a:r>
              <a:rPr lang="hu-HU" altLang="hu-HU" b="1" smtClean="0"/>
              <a:t>0</a:t>
            </a:r>
            <a:endParaRPr lang="hu-HU" altLang="hu-HU" smtClean="0"/>
          </a:p>
          <a:p>
            <a:pPr eaLnBrk="1" fontAlgn="ctr" hangingPunct="1"/>
            <a:r>
              <a:rPr lang="hu-HU" altLang="hu-HU" b="1" smtClean="0"/>
              <a:t>0</a:t>
            </a:r>
            <a:endParaRPr lang="hu-HU" altLang="hu-HU" smtClean="0"/>
          </a:p>
          <a:p>
            <a:pPr eaLnBrk="1" fontAlgn="ctr" hangingPunct="1"/>
            <a:r>
              <a:rPr lang="hu-HU" altLang="hu-HU" b="1" smtClean="0"/>
              <a:t>0</a:t>
            </a:r>
            <a:endParaRPr lang="hu-HU" altLang="hu-HU" smtClean="0"/>
          </a:p>
          <a:p>
            <a:pPr eaLnBrk="1" fontAlgn="ctr" hangingPunct="1"/>
            <a:r>
              <a:rPr lang="hu-HU" altLang="hu-HU" b="1" smtClean="0"/>
              <a:t>0</a:t>
            </a:r>
            <a:endParaRPr lang="hu-HU" altLang="hu-HU" smtClean="0"/>
          </a:p>
          <a:p>
            <a:pPr eaLnBrk="1" fontAlgn="ctr" hangingPunct="1"/>
            <a:r>
              <a:rPr lang="hu-HU" altLang="hu-HU" b="1" smtClean="0"/>
              <a:t>0</a:t>
            </a:r>
            <a:endParaRPr lang="hu-HU" altLang="hu-HU" smtClean="0"/>
          </a:p>
          <a:p>
            <a:pPr eaLnBrk="1" fontAlgn="ctr" hangingPunct="1"/>
            <a:r>
              <a:rPr lang="hu-HU" altLang="hu-HU" b="1" smtClean="0"/>
              <a:t>0</a:t>
            </a:r>
            <a:endParaRPr lang="hu-HU" altLang="hu-HU" smtClean="0"/>
          </a:p>
          <a:p>
            <a:pPr eaLnBrk="1" fontAlgn="ctr" hangingPunct="1"/>
            <a:r>
              <a:rPr lang="hu-HU" altLang="hu-HU" b="1" smtClean="0"/>
              <a:t>Közigazgatási alapvizsga</a:t>
            </a:r>
            <a:endParaRPr lang="hu-HU" altLang="hu-HU" smtClean="0"/>
          </a:p>
          <a:p>
            <a:pPr eaLnBrk="1" fontAlgn="ctr" hangingPunct="1"/>
            <a:r>
              <a:rPr lang="hu-HU" altLang="hu-HU" b="1" smtClean="0"/>
              <a:t>531</a:t>
            </a:r>
            <a:endParaRPr lang="hu-HU" altLang="hu-HU" smtClean="0"/>
          </a:p>
          <a:p>
            <a:pPr eaLnBrk="1" fontAlgn="ctr" hangingPunct="1"/>
            <a:r>
              <a:rPr lang="hu-HU" altLang="hu-HU" b="1" smtClean="0"/>
              <a:t> 30</a:t>
            </a:r>
            <a:endParaRPr lang="hu-HU" altLang="hu-HU" smtClean="0"/>
          </a:p>
          <a:p>
            <a:pPr eaLnBrk="1" fontAlgn="ctr" hangingPunct="1"/>
            <a:r>
              <a:rPr lang="hu-HU" altLang="hu-HU" b="1" smtClean="0"/>
              <a:t>586</a:t>
            </a:r>
            <a:endParaRPr lang="hu-HU" altLang="hu-HU" smtClean="0"/>
          </a:p>
          <a:p>
            <a:pPr eaLnBrk="1" fontAlgn="ctr" hangingPunct="1"/>
            <a:r>
              <a:rPr lang="hu-HU" altLang="hu-HU" b="1" smtClean="0"/>
              <a:t>581</a:t>
            </a:r>
            <a:endParaRPr lang="hu-HU" altLang="hu-HU" smtClean="0"/>
          </a:p>
          <a:p>
            <a:pPr eaLnBrk="1" fontAlgn="ctr" hangingPunct="1"/>
            <a:r>
              <a:rPr lang="hu-HU" altLang="hu-HU" b="1" smtClean="0"/>
              <a:t>526</a:t>
            </a:r>
            <a:endParaRPr lang="hu-HU" altLang="hu-HU" smtClean="0"/>
          </a:p>
          <a:p>
            <a:pPr eaLnBrk="1" fontAlgn="ctr" hangingPunct="1"/>
            <a:r>
              <a:rPr lang="hu-HU" altLang="hu-HU" b="1" smtClean="0"/>
              <a:t>30</a:t>
            </a:r>
            <a:endParaRPr lang="hu-HU" altLang="hu-HU" smtClean="0"/>
          </a:p>
          <a:p>
            <a:pPr eaLnBrk="1" fontAlgn="ctr" hangingPunct="1"/>
            <a:r>
              <a:rPr lang="hu-HU" altLang="hu-HU" b="1" smtClean="0"/>
              <a:t>Közigazgatási szakvizsga</a:t>
            </a:r>
            <a:endParaRPr lang="hu-HU" altLang="hu-HU" smtClean="0"/>
          </a:p>
          <a:p>
            <a:pPr eaLnBrk="1" fontAlgn="ctr" hangingPunct="1"/>
            <a:r>
              <a:rPr lang="hu-HU" altLang="hu-HU" b="1" smtClean="0"/>
              <a:t>364 </a:t>
            </a:r>
            <a:endParaRPr lang="hu-HU" altLang="hu-HU" smtClean="0"/>
          </a:p>
          <a:p>
            <a:pPr eaLnBrk="1" fontAlgn="ctr" hangingPunct="1"/>
            <a:r>
              <a:rPr lang="hu-HU" altLang="hu-HU" b="1" smtClean="0"/>
              <a:t> 3</a:t>
            </a:r>
            <a:endParaRPr lang="hu-HU" altLang="hu-HU" smtClean="0"/>
          </a:p>
          <a:p>
            <a:pPr eaLnBrk="1" fontAlgn="ctr" hangingPunct="1"/>
            <a:r>
              <a:rPr lang="hu-HU" altLang="hu-HU" b="1" smtClean="0"/>
              <a:t> 405</a:t>
            </a:r>
            <a:endParaRPr lang="hu-HU" altLang="hu-HU" smtClean="0"/>
          </a:p>
          <a:p>
            <a:pPr eaLnBrk="1" fontAlgn="ctr" hangingPunct="1"/>
            <a:r>
              <a:rPr lang="hu-HU" altLang="hu-HU" b="1" smtClean="0"/>
              <a:t>387 </a:t>
            </a:r>
            <a:endParaRPr lang="hu-HU" altLang="hu-HU" smtClean="0"/>
          </a:p>
          <a:p>
            <a:pPr eaLnBrk="1" fontAlgn="ctr" hangingPunct="1"/>
            <a:r>
              <a:rPr lang="hu-HU" altLang="hu-HU" b="1" smtClean="0"/>
              <a:t>341 </a:t>
            </a:r>
            <a:endParaRPr lang="hu-HU" altLang="hu-HU" smtClean="0"/>
          </a:p>
          <a:p>
            <a:pPr eaLnBrk="1" fontAlgn="ctr" hangingPunct="1"/>
            <a:r>
              <a:rPr lang="hu-HU" altLang="hu-HU" b="1" smtClean="0"/>
              <a:t>21 </a:t>
            </a:r>
            <a:endParaRPr lang="hu-HU" altLang="hu-HU" smtClean="0"/>
          </a:p>
          <a:p>
            <a:pPr eaLnBrk="1" fontAlgn="ctr" hangingPunct="1"/>
            <a:r>
              <a:rPr lang="hu-HU" altLang="hu-HU" b="1" smtClean="0"/>
              <a:t>összesen</a:t>
            </a:r>
            <a:endParaRPr lang="hu-HU" altLang="hu-HU" smtClean="0"/>
          </a:p>
          <a:p>
            <a:pPr eaLnBrk="1" fontAlgn="ctr" hangingPunct="1"/>
            <a:r>
              <a:rPr lang="hu-HU" altLang="hu-HU" b="1" smtClean="0"/>
              <a:t> 1047</a:t>
            </a:r>
            <a:endParaRPr lang="hu-HU" altLang="hu-HU" smtClean="0"/>
          </a:p>
          <a:p>
            <a:pPr eaLnBrk="1" fontAlgn="t" hangingPunct="1"/>
            <a:r>
              <a:rPr lang="hu-HU" altLang="hu-HU" b="1" smtClean="0"/>
              <a:t> 41</a:t>
            </a:r>
            <a:endParaRPr lang="hu-HU" altLang="hu-HU" smtClean="0"/>
          </a:p>
          <a:p>
            <a:pPr eaLnBrk="1" fontAlgn="ctr" hangingPunct="1"/>
            <a:r>
              <a:rPr lang="hu-HU" altLang="hu-HU" b="1" smtClean="0"/>
              <a:t> 1150</a:t>
            </a:r>
            <a:endParaRPr lang="hu-HU" altLang="hu-HU" smtClean="0"/>
          </a:p>
          <a:p>
            <a:pPr eaLnBrk="1" fontAlgn="ctr" hangingPunct="1"/>
            <a:r>
              <a:rPr lang="hu-HU" altLang="hu-HU" b="1" smtClean="0"/>
              <a:t> 1127</a:t>
            </a:r>
            <a:endParaRPr lang="hu-HU" altLang="hu-HU" smtClean="0"/>
          </a:p>
          <a:p>
            <a:pPr eaLnBrk="1" fontAlgn="ctr" hangingPunct="1"/>
            <a:r>
              <a:rPr lang="hu-HU" altLang="hu-HU" b="1" smtClean="0"/>
              <a:t>1003 </a:t>
            </a:r>
            <a:endParaRPr lang="hu-HU" altLang="hu-HU" smtClean="0"/>
          </a:p>
          <a:p>
            <a:pPr eaLnBrk="1" fontAlgn="ctr" hangingPunct="1"/>
            <a:r>
              <a:rPr lang="hu-HU" altLang="hu-HU" b="1" smtClean="0"/>
              <a:t>59 </a:t>
            </a:r>
            <a:endParaRPr lang="hu-HU" altLang="hu-HU" smtClean="0"/>
          </a:p>
          <a:p>
            <a:endParaRPr lang="hu-HU" altLang="hu-HU" smtClean="0"/>
          </a:p>
        </p:txBody>
      </p:sp>
      <p:sp>
        <p:nvSpPr>
          <p:cNvPr id="80900" name="Dia számának helye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</a:pPr>
            <a:fld id="{E01F275C-CCCD-407B-BA88-B58D324D0B5B}" type="slidenum">
              <a:rPr lang="hu-HU" altLang="hu-HU" smtClean="0">
                <a:latin typeface="Times New Roman" panose="02020603050405020304" pitchFamily="18" charset="0"/>
              </a:rPr>
              <a:pPr>
                <a:spcBef>
                  <a:spcPct val="0"/>
                </a:spcBef>
              </a:pPr>
              <a:t>1</a:t>
            </a:fld>
            <a:endParaRPr lang="hu-HU" altLang="hu-HU" dirty="0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1799553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309131-0321-48CF-BA4F-F046651410F2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="" xmlns:p14="http://schemas.microsoft.com/office/powerpoint/2010/main" val="26837383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B6028A-0D68-477C-8903-AD0EB84DDD69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="" xmlns:p14="http://schemas.microsoft.com/office/powerpoint/2010/main" val="32386995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1F9276-971D-4D46-BD2E-CBA532518145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="" xmlns:p14="http://schemas.microsoft.com/office/powerpoint/2010/main" val="26575202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F56BD8-1DEC-4227-BC53-98AB08767D6C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="" xmlns:p14="http://schemas.microsoft.com/office/powerpoint/2010/main" val="15180081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0D7D0C-1953-42C4-9194-48E4E2576F96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="" xmlns:p14="http://schemas.microsoft.com/office/powerpoint/2010/main" val="18752723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A314CD-14D6-4520-B2B3-3CD1A59AE796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="" xmlns:p14="http://schemas.microsoft.com/office/powerpoint/2010/main" val="19121964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088EA2-F82A-4622-87EC-8C534220BCFE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="" xmlns:p14="http://schemas.microsoft.com/office/powerpoint/2010/main" val="13329341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ED3D5F-0CFE-43AC-8C5F-A2E57B17D045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="" xmlns:p14="http://schemas.microsoft.com/office/powerpoint/2010/main" val="32838343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CC6A70-B6B0-4574-9465-8567A4A6231E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="" xmlns:p14="http://schemas.microsoft.com/office/powerpoint/2010/main" val="16566151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FD6682-B2D1-43E8-B313-29385C9E97D6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="" xmlns:p14="http://schemas.microsoft.com/office/powerpoint/2010/main" val="2774957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hu-HU" noProof="0" smtClean="0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1DABC9-5ED3-4D96-8C7A-5403E6684848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="" xmlns:p14="http://schemas.microsoft.com/office/powerpoint/2010/main" val="35980151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hu-HU" altLang="hu-HU" dirty="0" smtClean="0"/>
              <a:t>Mintacím szerkesztése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u-HU" altLang="hu-HU" dirty="0" smtClean="0"/>
              <a:t>Mintaszöveg szerkesztése</a:t>
            </a:r>
          </a:p>
          <a:p>
            <a:pPr lvl="1"/>
            <a:r>
              <a:rPr lang="hu-HU" altLang="hu-HU" dirty="0" smtClean="0"/>
              <a:t>Második szint</a:t>
            </a:r>
          </a:p>
          <a:p>
            <a:pPr lvl="2"/>
            <a:r>
              <a:rPr lang="hu-HU" altLang="hu-HU" dirty="0" smtClean="0"/>
              <a:t>Harmadik szint</a:t>
            </a:r>
          </a:p>
          <a:p>
            <a:pPr lvl="3"/>
            <a:r>
              <a:rPr lang="hu-HU" altLang="hu-HU" dirty="0" smtClean="0"/>
              <a:t>Negyedik szint</a:t>
            </a:r>
          </a:p>
          <a:p>
            <a:pPr lvl="4"/>
            <a:r>
              <a:rPr lang="hu-HU" altLang="hu-HU" dirty="0" smtClean="0"/>
              <a:t>Ötödik szint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400" b="0">
                <a:latin typeface="Times New Roman" panose="02020603050405020304" pitchFamily="18" charset="0"/>
                <a:cs typeface="+mn-cs"/>
              </a:defRPr>
            </a:lvl1pPr>
          </a:lstStyle>
          <a:p>
            <a:pPr>
              <a:defRPr/>
            </a:pPr>
            <a:endParaRPr lang="hu-HU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b="0">
                <a:latin typeface="Times New Roman" panose="02020603050405020304" pitchFamily="18" charset="0"/>
                <a:cs typeface="+mn-cs"/>
              </a:defRPr>
            </a:lvl1pPr>
          </a:lstStyle>
          <a:p>
            <a:pPr>
              <a:defRPr/>
            </a:pPr>
            <a:endParaRPr lang="hu-HU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b="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fld id="{BD8ADC55-DB78-44E1-B7D8-14E1A4B539CB}" type="slidenum">
              <a:rPr lang="hu-HU" altLang="hu-HU" smtClean="0"/>
              <a:pPr>
                <a:defRPr/>
              </a:pPr>
              <a:t>‹#›</a:t>
            </a:fld>
            <a:endParaRPr lang="hu-HU" altLang="hu-H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Times New Roman" panose="02020603050405020304" pitchFamily="18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Times New Roman" panose="02020603050405020304" pitchFamily="18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Times New Roman" panose="02020603050405020304" pitchFamily="18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anose="02020603050405020304" pitchFamily="18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anose="02020603050405020304" pitchFamily="18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artalom helye 2"/>
          <p:cNvSpPr>
            <a:spLocks noGrp="1"/>
          </p:cNvSpPr>
          <p:nvPr>
            <p:ph idx="4294967295"/>
          </p:nvPr>
        </p:nvSpPr>
        <p:spPr>
          <a:xfrm>
            <a:off x="0" y="1916113"/>
            <a:ext cx="9144000" cy="4603750"/>
          </a:xfrm>
        </p:spPr>
        <p:txBody>
          <a:bodyPr/>
          <a:lstStyle/>
          <a:p>
            <a:pPr marL="0" indent="0" algn="ctr" eaLnBrk="1" hangingPunct="1">
              <a:spcBef>
                <a:spcPct val="0"/>
              </a:spcBef>
              <a:buNone/>
              <a:defRPr/>
            </a:pPr>
            <a:r>
              <a:rPr lang="hu-HU" sz="4000" b="1" kern="1200" dirty="0" smtClean="0">
                <a:ln w="6350">
                  <a:solidFill>
                    <a:srgbClr val="FE8637">
                      <a:shade val="43000"/>
                    </a:srgbClr>
                  </a:solidFill>
                </a:ln>
                <a:solidFill>
                  <a:srgbClr val="C00000"/>
                </a:solidFill>
                <a:ea typeface="+mj-ea"/>
                <a:cs typeface="Times New Roman" panose="02020603050405020304" pitchFamily="18" charset="0"/>
              </a:rPr>
              <a:t>Az Európai Unió közjogi alapjai</a:t>
            </a:r>
          </a:p>
          <a:p>
            <a:pPr marL="0" indent="0" algn="ctr" eaLnBrk="1" hangingPunct="1">
              <a:spcBef>
                <a:spcPct val="0"/>
              </a:spcBef>
              <a:buNone/>
              <a:defRPr/>
            </a:pPr>
            <a:r>
              <a:rPr lang="hu-HU" sz="4000" b="1" kern="1200" dirty="0" smtClean="0">
                <a:ln w="6350">
                  <a:solidFill>
                    <a:srgbClr val="FE8637">
                      <a:shade val="43000"/>
                    </a:srgbClr>
                  </a:solidFill>
                </a:ln>
                <a:solidFill>
                  <a:srgbClr val="C00000"/>
                </a:solidFill>
                <a:ea typeface="+mj-ea"/>
                <a:cs typeface="Times New Roman" panose="02020603050405020304" pitchFamily="18" charset="0"/>
              </a:rPr>
              <a:t>Immunitás, felelősség</a:t>
            </a:r>
            <a:r>
              <a:rPr lang="hu-HU" sz="4000" b="1" kern="1200" dirty="0">
                <a:ln w="6350">
                  <a:solidFill>
                    <a:srgbClr val="FE8637">
                      <a:shade val="43000"/>
                    </a:srgbClr>
                  </a:solidFill>
                </a:ln>
                <a:solidFill>
                  <a:srgbClr val="C00000"/>
                </a:solidFill>
                <a:ea typeface="+mj-ea"/>
                <a:cs typeface="Times New Roman" panose="02020603050405020304" pitchFamily="18" charset="0"/>
              </a:rPr>
              <a:t/>
            </a:r>
            <a:br>
              <a:rPr lang="hu-HU" sz="4000" b="1" kern="1200" dirty="0">
                <a:ln w="6350">
                  <a:solidFill>
                    <a:srgbClr val="FE8637">
                      <a:shade val="43000"/>
                    </a:srgbClr>
                  </a:solidFill>
                </a:ln>
                <a:solidFill>
                  <a:srgbClr val="C00000"/>
                </a:solidFill>
                <a:ea typeface="+mj-ea"/>
                <a:cs typeface="Times New Roman" panose="02020603050405020304" pitchFamily="18" charset="0"/>
              </a:rPr>
            </a:br>
            <a:endParaRPr lang="hu-HU" sz="4000" b="1" kern="1200" dirty="0" smtClean="0">
              <a:ln w="6350">
                <a:solidFill>
                  <a:srgbClr val="FE8637">
                    <a:shade val="43000"/>
                  </a:srgbClr>
                </a:solidFill>
              </a:ln>
              <a:solidFill>
                <a:srgbClr val="C00000"/>
              </a:solidFill>
              <a:ea typeface="+mj-ea"/>
              <a:cs typeface="Times New Roman" panose="02020603050405020304" pitchFamily="18" charset="0"/>
            </a:endParaRPr>
          </a:p>
          <a:p>
            <a:pPr marL="0" indent="0" algn="ctr" eaLnBrk="1" hangingPunct="1">
              <a:spcBef>
                <a:spcPct val="0"/>
              </a:spcBef>
              <a:buNone/>
              <a:defRPr/>
            </a:pPr>
            <a:r>
              <a:rPr lang="hu-HU" sz="3600" kern="1200" dirty="0" smtClean="0">
                <a:ln>
                  <a:solidFill>
                    <a:srgbClr val="575F6D"/>
                  </a:solidFill>
                </a:ln>
                <a:solidFill>
                  <a:srgbClr val="000000"/>
                </a:solidFill>
                <a:cs typeface="Times New Roman" panose="02020603050405020304" pitchFamily="18" charset="0"/>
              </a:rPr>
              <a:t>2018/19. tavaszi szemeszter</a:t>
            </a:r>
          </a:p>
          <a:p>
            <a:pPr marL="0" indent="0" algn="ctr" eaLnBrk="1" hangingPunct="1">
              <a:spcBef>
                <a:spcPct val="0"/>
              </a:spcBef>
              <a:buNone/>
              <a:defRPr/>
            </a:pPr>
            <a:endParaRPr lang="hu-HU" sz="3600" b="1" kern="1200" dirty="0">
              <a:ln>
                <a:solidFill>
                  <a:srgbClr val="575F6D"/>
                </a:solidFill>
              </a:ln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marL="0" indent="0" algn="ctr" eaLnBrk="1" hangingPunct="1">
              <a:spcBef>
                <a:spcPct val="0"/>
              </a:spcBef>
              <a:buNone/>
              <a:defRPr/>
            </a:pPr>
            <a:r>
              <a:rPr lang="hu-HU" sz="3600" b="1" kern="1200" dirty="0" smtClean="0">
                <a:ln>
                  <a:solidFill>
                    <a:srgbClr val="575F6D"/>
                  </a:solidFill>
                </a:ln>
                <a:solidFill>
                  <a:srgbClr val="000000"/>
                </a:solidFill>
                <a:cs typeface="Times New Roman" panose="02020603050405020304" pitchFamily="18" charset="0"/>
              </a:rPr>
              <a:t>Szegedi László</a:t>
            </a:r>
          </a:p>
          <a:p>
            <a:pPr marL="0" indent="0" algn="ctr" eaLnBrk="1" hangingPunct="1">
              <a:spcBef>
                <a:spcPct val="0"/>
              </a:spcBef>
              <a:buNone/>
              <a:defRPr/>
            </a:pPr>
            <a:endParaRPr lang="hu-HU" sz="1050" b="1" kern="1200" dirty="0" smtClean="0">
              <a:ln>
                <a:solidFill>
                  <a:srgbClr val="575F6D"/>
                </a:solidFill>
              </a:ln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marL="0" indent="0" algn="ctr" eaLnBrk="1" hangingPunct="1">
              <a:spcBef>
                <a:spcPct val="0"/>
              </a:spcBef>
              <a:buNone/>
              <a:defRPr/>
            </a:pPr>
            <a:r>
              <a:rPr lang="hu-HU" sz="2800" b="1" kern="1200" dirty="0" smtClean="0">
                <a:ln>
                  <a:solidFill>
                    <a:srgbClr val="575F6D"/>
                  </a:solidFill>
                </a:ln>
                <a:solidFill>
                  <a:srgbClr val="000000"/>
                </a:solidFill>
                <a:cs typeface="Times New Roman" panose="02020603050405020304" pitchFamily="18" charset="0"/>
              </a:rPr>
              <a:t>NKE-ÁKK/NETK</a:t>
            </a:r>
            <a:endParaRPr lang="hu-HU" sz="2800" b="1" kern="1200" dirty="0">
              <a:ln>
                <a:solidFill>
                  <a:srgbClr val="575F6D"/>
                </a:solidFill>
              </a:ln>
              <a:solidFill>
                <a:srgbClr val="000000"/>
              </a:solidFill>
              <a:cs typeface="Times New Roman" panose="02020603050405020304" pitchFamily="18" charset="0"/>
            </a:endParaRPr>
          </a:p>
        </p:txBody>
      </p:sp>
      <p:pic>
        <p:nvPicPr>
          <p:cNvPr id="4" name="Kép 1"/>
          <p:cNvPicPr>
            <a:picLocks noChangeAspect="1"/>
          </p:cNvPicPr>
          <p:nvPr/>
        </p:nvPicPr>
        <p:blipFill>
          <a:blip r:embed="rId3" cstate="print"/>
          <a:srcRect l="34082" t="8434" r="33728" b="47385"/>
          <a:stretch>
            <a:fillRect/>
          </a:stretch>
        </p:blipFill>
        <p:spPr bwMode="auto">
          <a:xfrm>
            <a:off x="7775320" y="-2649"/>
            <a:ext cx="1368680" cy="1307367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115616" y="73742"/>
            <a:ext cx="8229600" cy="1143000"/>
          </a:xfrm>
        </p:spPr>
        <p:txBody>
          <a:bodyPr/>
          <a:lstStyle/>
          <a:p>
            <a:pPr marL="0" indent="0"/>
            <a:r>
              <a:rPr lang="hu-HU" b="1" dirty="0" smtClean="0">
                <a:solidFill>
                  <a:srgbClr val="C00000"/>
                </a:solidFill>
              </a:rPr>
              <a:t>1) Jogellenes magatartás</a:t>
            </a:r>
            <a:endParaRPr lang="hu-HU" b="1" dirty="0" smtClean="0">
              <a:solidFill>
                <a:srgbClr val="C00000"/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39552" y="1216742"/>
            <a:ext cx="8229600" cy="4525963"/>
          </a:xfrm>
        </p:spPr>
        <p:txBody>
          <a:bodyPr/>
          <a:lstStyle/>
          <a:p>
            <a:pPr marL="514350" indent="-514350">
              <a:buAutoNum type="arabicParenR"/>
            </a:pPr>
            <a:r>
              <a:rPr lang="hu-HU" sz="2900" b="1" dirty="0" smtClean="0"/>
              <a:t>Gyakorló szerv/személy jogsértő magatartása</a:t>
            </a:r>
            <a:endParaRPr lang="hu-HU" sz="2900" dirty="0" smtClean="0"/>
          </a:p>
          <a:p>
            <a:pPr marL="514350" indent="-514350">
              <a:buNone/>
            </a:pPr>
            <a:r>
              <a:rPr lang="hu-HU" sz="2900" b="1" dirty="0" smtClean="0"/>
              <a:t>2) Jogi aktus (egyedi igazgatási </a:t>
            </a:r>
            <a:r>
              <a:rPr lang="hu-HU" sz="2900" dirty="0" smtClean="0"/>
              <a:t>VAGY</a:t>
            </a:r>
            <a:r>
              <a:rPr lang="hu-HU" sz="2900" b="1" dirty="0" smtClean="0"/>
              <a:t> normatív)</a:t>
            </a:r>
          </a:p>
          <a:p>
            <a:pPr marL="514350" indent="-514350">
              <a:buNone/>
            </a:pPr>
            <a:r>
              <a:rPr lang="hu-HU" sz="2900" u="sng" dirty="0" smtClean="0"/>
              <a:t>Egyedi</a:t>
            </a:r>
            <a:r>
              <a:rPr lang="hu-HU" sz="2900" dirty="0" smtClean="0"/>
              <a:t>: független mellette lehetséges semmissé nyilvánítási és mulasztási per, és általános 3-as szabályhoz kötött</a:t>
            </a:r>
          </a:p>
          <a:p>
            <a:pPr marL="514350" indent="-514350">
              <a:buNone/>
            </a:pPr>
            <a:r>
              <a:rPr lang="hu-HU" sz="2900" u="sng" dirty="0" smtClean="0"/>
              <a:t>Normatív</a:t>
            </a:r>
            <a:r>
              <a:rPr lang="hu-HU" sz="2900" dirty="0" smtClean="0"/>
              <a:t>: </a:t>
            </a:r>
            <a:r>
              <a:rPr lang="hu-HU" sz="2900" dirty="0" err="1" smtClean="0"/>
              <a:t>Schöppenstedt-formula</a:t>
            </a:r>
            <a:r>
              <a:rPr lang="hu-HU" sz="2900" dirty="0" smtClean="0"/>
              <a:t> (</a:t>
            </a:r>
            <a:r>
              <a:rPr lang="hu-HU" sz="2900" b="1" dirty="0" smtClean="0"/>
              <a:t>korlátozott funkcionális immunitás</a:t>
            </a:r>
            <a:r>
              <a:rPr lang="hu-HU" sz="2900" dirty="0" smtClean="0"/>
              <a:t> – utóbbi áttörése): EU/EK perelhetősége, ha jogszabállyal kárt okozott</a:t>
            </a:r>
          </a:p>
          <a:p>
            <a:pPr marL="514350" indent="-514350">
              <a:buFontTx/>
              <a:buChar char="-"/>
            </a:pPr>
            <a:r>
              <a:rPr lang="hu-HU" sz="2900" dirty="0" err="1" smtClean="0"/>
              <a:t>Plaumann-teszt</a:t>
            </a:r>
            <a:r>
              <a:rPr lang="hu-HU" sz="2900" dirty="0" smtClean="0"/>
              <a:t> kikerülhetősége</a:t>
            </a:r>
          </a:p>
          <a:p>
            <a:pPr marL="514350" indent="-514350">
              <a:buFontTx/>
              <a:buChar char="-"/>
            </a:pPr>
            <a:r>
              <a:rPr lang="hu-HU" sz="2900" b="1" dirty="0" smtClean="0"/>
              <a:t>Általános hatályú jogszabálynál </a:t>
            </a:r>
            <a:r>
              <a:rPr lang="hu-HU" sz="2900" dirty="0" smtClean="0"/>
              <a:t>lehetséges</a:t>
            </a:r>
          </a:p>
          <a:p>
            <a:pPr marL="514350" indent="-514350">
              <a:buFontTx/>
              <a:buChar char="-"/>
            </a:pPr>
            <a:endParaRPr lang="hu-HU" sz="2900" dirty="0" smtClean="0"/>
          </a:p>
        </p:txBody>
      </p:sp>
    </p:spTree>
    <p:extLst>
      <p:ext uri="{BB962C8B-B14F-4D97-AF65-F5344CB8AC3E}">
        <p14:creationId xmlns="" xmlns:p14="http://schemas.microsoft.com/office/powerpoint/2010/main" val="3505237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115616" y="73742"/>
            <a:ext cx="8229600" cy="1143000"/>
          </a:xfrm>
        </p:spPr>
        <p:txBody>
          <a:bodyPr/>
          <a:lstStyle/>
          <a:p>
            <a:pPr marL="0" indent="0"/>
            <a:r>
              <a:rPr lang="hu-HU" b="1" dirty="0" smtClean="0">
                <a:solidFill>
                  <a:srgbClr val="C00000"/>
                </a:solidFill>
              </a:rPr>
              <a:t>1) Jogellenes magatartás</a:t>
            </a:r>
            <a:endParaRPr lang="hu-HU" b="1" dirty="0" smtClean="0">
              <a:solidFill>
                <a:srgbClr val="C00000"/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39552" y="1216742"/>
            <a:ext cx="8229600" cy="4525963"/>
          </a:xfrm>
        </p:spPr>
        <p:txBody>
          <a:bodyPr/>
          <a:lstStyle/>
          <a:p>
            <a:pPr marL="514350" indent="-514350">
              <a:buNone/>
            </a:pPr>
            <a:r>
              <a:rPr lang="hu-HU" sz="2900" dirty="0" err="1" smtClean="0"/>
              <a:t>Schöppenstedt-formula</a:t>
            </a:r>
            <a:r>
              <a:rPr lang="hu-HU" sz="2900" dirty="0" smtClean="0"/>
              <a:t> szerinti </a:t>
            </a:r>
            <a:r>
              <a:rPr lang="hu-HU" sz="2900" b="1" dirty="0" smtClean="0"/>
              <a:t>feltételei kártérítési felelősségnek</a:t>
            </a:r>
            <a:r>
              <a:rPr lang="hu-HU" sz="2900" dirty="0" smtClean="0"/>
              <a:t>:</a:t>
            </a:r>
          </a:p>
          <a:p>
            <a:pPr marL="514350" indent="-514350">
              <a:buFont typeface="+mj-lt"/>
              <a:buAutoNum type="arabicPeriod"/>
            </a:pPr>
            <a:r>
              <a:rPr lang="hu-HU" sz="2900" dirty="0" smtClean="0"/>
              <a:t>Károsultnak </a:t>
            </a:r>
            <a:r>
              <a:rPr lang="hu-HU" sz="2900" b="1" dirty="0" smtClean="0"/>
              <a:t>egyéni jogvédelmét szolgáló norma</a:t>
            </a:r>
          </a:p>
          <a:p>
            <a:pPr marL="514350" indent="-514350">
              <a:buFont typeface="+mj-lt"/>
              <a:buAutoNum type="arabicPeriod"/>
            </a:pPr>
            <a:r>
              <a:rPr lang="hu-HU" sz="2900" dirty="0" smtClean="0"/>
              <a:t>Felsőbb </a:t>
            </a:r>
            <a:r>
              <a:rPr lang="hu-HU" sz="2900" b="1" dirty="0" smtClean="0"/>
              <a:t>jogi szabályt sért </a:t>
            </a:r>
            <a:r>
              <a:rPr lang="hu-HU" sz="2900" dirty="0" smtClean="0"/>
              <a:t>(jogi aktus ÉS általános jogelv, alapelv, alapszabadság is)</a:t>
            </a:r>
          </a:p>
          <a:p>
            <a:pPr marL="514350" indent="-514350">
              <a:buFont typeface="+mj-lt"/>
              <a:buAutoNum type="arabicPeriod"/>
            </a:pPr>
            <a:r>
              <a:rPr lang="hu-HU" sz="2900" b="1" dirty="0" smtClean="0"/>
              <a:t>Kellően súlyos </a:t>
            </a:r>
            <a:r>
              <a:rPr lang="hu-HU" sz="2900" dirty="0" smtClean="0"/>
              <a:t>sérelem (mérlegelési jogkör nyilvánvaló és súlyos túllépése, önkényesség, súlyos hatáskör-túllépés, figyelmen kívül hagyott adott gazdasági szempontokat)</a:t>
            </a:r>
          </a:p>
        </p:txBody>
      </p:sp>
    </p:spTree>
    <p:extLst>
      <p:ext uri="{BB962C8B-B14F-4D97-AF65-F5344CB8AC3E}">
        <p14:creationId xmlns="" xmlns:p14="http://schemas.microsoft.com/office/powerpoint/2010/main" val="35052378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115616" y="73742"/>
            <a:ext cx="8229600" cy="1143000"/>
          </a:xfrm>
        </p:spPr>
        <p:txBody>
          <a:bodyPr/>
          <a:lstStyle/>
          <a:p>
            <a:pPr marL="0" indent="0"/>
            <a:r>
              <a:rPr lang="hu-HU" b="1" dirty="0" smtClean="0">
                <a:solidFill>
                  <a:srgbClr val="C00000"/>
                </a:solidFill>
              </a:rPr>
              <a:t>1) Jogszerű magatartás?</a:t>
            </a:r>
            <a:endParaRPr lang="hu-HU" b="1" dirty="0" smtClean="0">
              <a:solidFill>
                <a:srgbClr val="C00000"/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39552" y="1216742"/>
            <a:ext cx="8229600" cy="4525963"/>
          </a:xfrm>
        </p:spPr>
        <p:txBody>
          <a:bodyPr/>
          <a:lstStyle/>
          <a:p>
            <a:pPr marL="514350" indent="-514350">
              <a:buNone/>
            </a:pPr>
            <a:r>
              <a:rPr lang="hu-HU" sz="2800" dirty="0" smtClean="0"/>
              <a:t>Elméletileg elképzelhető, de </a:t>
            </a:r>
            <a:r>
              <a:rPr lang="hu-HU" sz="2800" b="1" dirty="0" smtClean="0"/>
              <a:t>többletfeltételek</a:t>
            </a:r>
            <a:r>
              <a:rPr lang="hu-HU" sz="2800" dirty="0" smtClean="0"/>
              <a:t> kellenek:</a:t>
            </a:r>
          </a:p>
          <a:p>
            <a:pPr marL="514350" indent="-514350">
              <a:buFont typeface="+mj-lt"/>
              <a:buAutoNum type="arabicPeriod"/>
            </a:pPr>
            <a:r>
              <a:rPr lang="hu-HU" sz="2800" dirty="0" smtClean="0"/>
              <a:t>Jogellenes </a:t>
            </a:r>
            <a:r>
              <a:rPr lang="hu-HU" sz="2800" dirty="0" smtClean="0"/>
              <a:t>magatartás</a:t>
            </a:r>
          </a:p>
          <a:p>
            <a:pPr marL="514350" indent="-514350">
              <a:buFont typeface="+mj-lt"/>
              <a:buAutoNum type="arabicPeriod"/>
            </a:pPr>
            <a:r>
              <a:rPr lang="hu-HU" sz="2800" b="1" dirty="0" smtClean="0"/>
              <a:t>Rendkívüli és különleges kár </a:t>
            </a:r>
            <a:r>
              <a:rPr lang="hu-HU" sz="2800" dirty="0" smtClean="0"/>
              <a:t>bekövetkezte</a:t>
            </a:r>
          </a:p>
          <a:p>
            <a:pPr marL="514350" indent="-514350">
              <a:buFont typeface="+mj-lt"/>
              <a:buAutoNum type="arabicPeriod"/>
            </a:pPr>
            <a:r>
              <a:rPr lang="hu-HU" sz="2800" dirty="0" smtClean="0"/>
              <a:t>Kettő (magatartás és kár) közötti okozati </a:t>
            </a:r>
            <a:r>
              <a:rPr lang="hu-HU" sz="2800" dirty="0" smtClean="0"/>
              <a:t>összefüggés</a:t>
            </a:r>
          </a:p>
          <a:p>
            <a:pPr marL="514350" indent="-514350">
              <a:buNone/>
            </a:pPr>
            <a:r>
              <a:rPr lang="hu-HU" sz="2800" b="1" dirty="0" smtClean="0"/>
              <a:t>Rendkívüli kár: </a:t>
            </a:r>
            <a:r>
              <a:rPr lang="hu-HU" sz="2800" dirty="0" smtClean="0"/>
              <a:t>„meghaladja az érintett ágazatban végzett tevékenységekhez fűződő gazdasági kockázatok korlátait”</a:t>
            </a:r>
          </a:p>
          <a:p>
            <a:pPr marL="514350" indent="-514350">
              <a:buNone/>
            </a:pPr>
            <a:r>
              <a:rPr lang="hu-HU" sz="2800" b="1" dirty="0" smtClean="0"/>
              <a:t>Különleges kár</a:t>
            </a:r>
            <a:r>
              <a:rPr lang="hu-HU" sz="2800" b="1" dirty="0" smtClean="0"/>
              <a:t>: </a:t>
            </a:r>
            <a:r>
              <a:rPr lang="hu-HU" sz="2800" dirty="0" smtClean="0"/>
              <a:t>„gazdasági szereplők sajátos csoportját ARÁNYTALANUL érinti többi szereplőhöz viszonyítva”</a:t>
            </a:r>
            <a:endParaRPr lang="hu-HU" sz="2800" dirty="0" smtClean="0"/>
          </a:p>
          <a:p>
            <a:pPr marL="514350" indent="-514350">
              <a:buNone/>
            </a:pPr>
            <a:endParaRPr lang="hu-HU" sz="2800" dirty="0" smtClean="0"/>
          </a:p>
          <a:p>
            <a:pPr marL="514350" indent="-514350">
              <a:buNone/>
            </a:pPr>
            <a:endParaRPr lang="hu-HU" sz="2900" dirty="0" smtClean="0"/>
          </a:p>
        </p:txBody>
      </p:sp>
    </p:spTree>
    <p:extLst>
      <p:ext uri="{BB962C8B-B14F-4D97-AF65-F5344CB8AC3E}">
        <p14:creationId xmlns="" xmlns:p14="http://schemas.microsoft.com/office/powerpoint/2010/main" val="35052378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115616" y="73742"/>
            <a:ext cx="8229600" cy="1143000"/>
          </a:xfrm>
        </p:spPr>
        <p:txBody>
          <a:bodyPr/>
          <a:lstStyle/>
          <a:p>
            <a:pPr marL="0" indent="0"/>
            <a:r>
              <a:rPr lang="hu-HU" b="1" dirty="0" smtClean="0">
                <a:solidFill>
                  <a:srgbClr val="C00000"/>
                </a:solidFill>
              </a:rPr>
              <a:t>2</a:t>
            </a:r>
            <a:r>
              <a:rPr lang="hu-HU" b="1" dirty="0" smtClean="0">
                <a:solidFill>
                  <a:srgbClr val="C00000"/>
                </a:solidFill>
              </a:rPr>
              <a:t>) Kár bekövetkezte</a:t>
            </a:r>
            <a:endParaRPr lang="hu-HU" b="1" dirty="0" smtClean="0">
              <a:solidFill>
                <a:srgbClr val="C00000"/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39552" y="1216742"/>
            <a:ext cx="8229600" cy="4525963"/>
          </a:xfrm>
        </p:spPr>
        <p:txBody>
          <a:bodyPr/>
          <a:lstStyle/>
          <a:p>
            <a:pPr marL="514350" indent="-514350">
              <a:buNone/>
            </a:pPr>
            <a:r>
              <a:rPr lang="hu-HU" sz="2800" dirty="0" smtClean="0"/>
              <a:t>Lehetséges elemei:</a:t>
            </a:r>
          </a:p>
          <a:p>
            <a:pPr marL="514350" indent="-514350">
              <a:buFont typeface="+mj-lt"/>
              <a:buAutoNum type="arabicPeriod"/>
            </a:pPr>
            <a:r>
              <a:rPr lang="hu-HU" sz="2800" b="1" dirty="0" smtClean="0"/>
              <a:t>Ténylegesen felmerült kár</a:t>
            </a:r>
            <a:endParaRPr lang="hu-HU" sz="2800" b="1" dirty="0" smtClean="0"/>
          </a:p>
          <a:p>
            <a:pPr marL="514350" indent="-514350">
              <a:buFont typeface="+mj-lt"/>
              <a:buAutoNum type="arabicPeriod"/>
            </a:pPr>
            <a:r>
              <a:rPr lang="hu-HU" sz="2800" dirty="0" smtClean="0"/>
              <a:t>Elmaradt </a:t>
            </a:r>
            <a:r>
              <a:rPr lang="hu-HU" sz="2800" b="1" dirty="0" smtClean="0"/>
              <a:t>haszon</a:t>
            </a:r>
            <a:endParaRPr lang="hu-HU" sz="2800" b="1" dirty="0" smtClean="0"/>
          </a:p>
          <a:p>
            <a:pPr marL="514350" indent="-514350">
              <a:buFont typeface="+mj-lt"/>
              <a:buAutoNum type="arabicPeriod"/>
            </a:pPr>
            <a:r>
              <a:rPr lang="hu-HU" sz="2800" dirty="0" smtClean="0"/>
              <a:t>Kár elhárítása, enyhítése körében esetlegesen </a:t>
            </a:r>
            <a:r>
              <a:rPr lang="hu-HU" sz="2800" b="1" dirty="0" smtClean="0"/>
              <a:t>felmerült költségek</a:t>
            </a:r>
          </a:p>
          <a:p>
            <a:pPr marL="514350" indent="-514350">
              <a:buNone/>
            </a:pPr>
            <a:r>
              <a:rPr lang="hu-HU" sz="2800" dirty="0" smtClean="0"/>
              <a:t>- VALÓS, BIZONYOS és MEGHATÁROZHATÓ kár (előszeretet?)</a:t>
            </a:r>
          </a:p>
          <a:p>
            <a:pPr marL="514350" indent="-514350">
              <a:buNone/>
            </a:pPr>
            <a:r>
              <a:rPr lang="hu-HU" sz="2800" dirty="0" smtClean="0"/>
              <a:t>- VAGYONI és NEM VAGYONI elemek</a:t>
            </a:r>
          </a:p>
          <a:p>
            <a:pPr marL="514350" indent="-514350">
              <a:buNone/>
            </a:pPr>
            <a:r>
              <a:rPr lang="hu-HU" sz="2800" dirty="0" smtClean="0"/>
              <a:t>- Felperesi bizonyítás</a:t>
            </a:r>
          </a:p>
          <a:p>
            <a:pPr marL="514350" indent="-514350">
              <a:buNone/>
            </a:pPr>
            <a:endParaRPr lang="hu-HU" sz="2800" dirty="0" smtClean="0"/>
          </a:p>
          <a:p>
            <a:pPr marL="514350" indent="-514350">
              <a:buNone/>
            </a:pPr>
            <a:endParaRPr lang="hu-HU" sz="2900" dirty="0" smtClean="0"/>
          </a:p>
        </p:txBody>
      </p:sp>
    </p:spTree>
    <p:extLst>
      <p:ext uri="{BB962C8B-B14F-4D97-AF65-F5344CB8AC3E}">
        <p14:creationId xmlns="" xmlns:p14="http://schemas.microsoft.com/office/powerpoint/2010/main" val="35052378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115616" y="73742"/>
            <a:ext cx="8229600" cy="1143000"/>
          </a:xfrm>
        </p:spPr>
        <p:txBody>
          <a:bodyPr/>
          <a:lstStyle/>
          <a:p>
            <a:pPr marL="0" indent="0"/>
            <a:r>
              <a:rPr lang="hu-HU" b="1" dirty="0" smtClean="0">
                <a:solidFill>
                  <a:srgbClr val="C00000"/>
                </a:solidFill>
              </a:rPr>
              <a:t>3) Okozati összefüggés</a:t>
            </a:r>
            <a:endParaRPr lang="hu-HU" b="1" dirty="0" smtClean="0">
              <a:solidFill>
                <a:srgbClr val="C00000"/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39552" y="1216742"/>
            <a:ext cx="8229600" cy="4525963"/>
          </a:xfrm>
        </p:spPr>
        <p:txBody>
          <a:bodyPr/>
          <a:lstStyle/>
          <a:p>
            <a:pPr marL="514350" indent="-514350">
              <a:buNone/>
            </a:pPr>
            <a:r>
              <a:rPr lang="hu-HU" sz="2800" dirty="0" smtClean="0"/>
              <a:t>Lehetséges elemei:</a:t>
            </a:r>
          </a:p>
          <a:p>
            <a:pPr marL="514350" indent="-514350">
              <a:buNone/>
            </a:pPr>
            <a:r>
              <a:rPr lang="hu-HU" sz="2800" b="1" dirty="0" smtClean="0"/>
              <a:t>Magatartás nélkül a kár nem következett volna be</a:t>
            </a:r>
          </a:p>
          <a:p>
            <a:pPr marL="514350" indent="-514350">
              <a:buFontTx/>
              <a:buChar char="-"/>
            </a:pPr>
            <a:endParaRPr lang="hu-HU" sz="2800" dirty="0" smtClean="0"/>
          </a:p>
          <a:p>
            <a:pPr marL="514350" indent="-514350">
              <a:buFontTx/>
              <a:buChar char="-"/>
            </a:pPr>
            <a:r>
              <a:rPr lang="hu-HU" sz="2800" dirty="0" smtClean="0"/>
              <a:t>KIZÁRÓLAGOS és AZONNALI összefüggés (semmilyen további elemtől nem függjön)</a:t>
            </a:r>
          </a:p>
          <a:p>
            <a:pPr marL="514350" indent="-514350">
              <a:buFontTx/>
              <a:buChar char="-"/>
            </a:pPr>
            <a:r>
              <a:rPr lang="hu-HU" sz="2800" dirty="0" smtClean="0"/>
              <a:t>KELLŐ KÖZVETLENSÉGGEL való visszavezethetőség (pl. köztes szereplő?)</a:t>
            </a:r>
          </a:p>
          <a:p>
            <a:pPr marL="514350" indent="-514350">
              <a:buNone/>
            </a:pPr>
            <a:endParaRPr lang="hu-HU" sz="2800" dirty="0" smtClean="0"/>
          </a:p>
          <a:p>
            <a:pPr marL="514350" indent="-514350">
              <a:buNone/>
            </a:pPr>
            <a:endParaRPr lang="hu-HU" sz="2900" dirty="0" smtClean="0"/>
          </a:p>
        </p:txBody>
      </p:sp>
    </p:spTree>
    <p:extLst>
      <p:ext uri="{BB962C8B-B14F-4D97-AF65-F5344CB8AC3E}">
        <p14:creationId xmlns="" xmlns:p14="http://schemas.microsoft.com/office/powerpoint/2010/main" val="3505237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>
                <a:solidFill>
                  <a:srgbClr val="C00000"/>
                </a:solidFill>
              </a:rPr>
              <a:t>IMMUNITÁS ÉS MENTESSÉGEK</a:t>
            </a:r>
            <a:endParaRPr lang="hu-HU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115616" y="73742"/>
            <a:ext cx="8229600" cy="1143000"/>
          </a:xfrm>
        </p:spPr>
        <p:txBody>
          <a:bodyPr/>
          <a:lstStyle/>
          <a:p>
            <a:r>
              <a:rPr lang="hu-HU" b="1" dirty="0" smtClean="0">
                <a:solidFill>
                  <a:srgbClr val="C00000"/>
                </a:solidFill>
              </a:rPr>
              <a:t>Jogalanyiság dimenziói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sz="2800" u="sng" dirty="0" smtClean="0"/>
              <a:t>Magánjogi jogalanyiság:</a:t>
            </a:r>
          </a:p>
          <a:p>
            <a:pPr lvl="1">
              <a:buNone/>
            </a:pPr>
            <a:r>
              <a:rPr lang="hu-HU" dirty="0" smtClean="0"/>
              <a:t>- Tagállamok belső jogrendje alapján jogok és kötelezettségek alanya lehet </a:t>
            </a:r>
            <a:r>
              <a:rPr lang="hu-HU" dirty="0" err="1" smtClean="0"/>
              <a:t>szupranacionális</a:t>
            </a:r>
            <a:r>
              <a:rPr lang="hu-HU" dirty="0" smtClean="0"/>
              <a:t> szereplő</a:t>
            </a:r>
          </a:p>
          <a:p>
            <a:r>
              <a:rPr lang="hu-HU" sz="2800" u="sng" dirty="0" smtClean="0"/>
              <a:t>Integrációs jogalanyiság</a:t>
            </a:r>
          </a:p>
          <a:p>
            <a:pPr marL="742950" lvl="2" indent="-342900">
              <a:buNone/>
            </a:pPr>
            <a:r>
              <a:rPr lang="hu-HU" sz="2800" dirty="0" smtClean="0"/>
              <a:t>- EU-n belüli intézményi és szervi viszonyok szempontjából vett jogalanyiság</a:t>
            </a:r>
          </a:p>
          <a:p>
            <a:r>
              <a:rPr lang="hu-HU" sz="2800" u="sng" dirty="0" smtClean="0"/>
              <a:t>Nemzetközi jogalanyiság</a:t>
            </a:r>
          </a:p>
          <a:p>
            <a:pPr marL="742950" lvl="2" indent="-342900">
              <a:buNone/>
            </a:pPr>
            <a:r>
              <a:rPr lang="hu-HU" sz="2800" dirty="0" smtClean="0"/>
              <a:t>- Nemzetközi szervezetek és harmadik államok viszonyában vett jogalanyiság</a:t>
            </a:r>
          </a:p>
          <a:p>
            <a:endParaRPr lang="hu-HU" u="sng" dirty="0" smtClean="0"/>
          </a:p>
          <a:p>
            <a:pPr marL="0" indent="0">
              <a:buNone/>
            </a:pPr>
            <a:r>
              <a:rPr lang="hu-HU" sz="2800" dirty="0" smtClean="0"/>
              <a:t> </a:t>
            </a:r>
            <a:endParaRPr lang="hu-HU" sz="2800" dirty="0"/>
          </a:p>
          <a:p>
            <a:pPr marL="0" indent="0">
              <a:buNone/>
            </a:pPr>
            <a:endParaRPr lang="hu-HU" sz="2800" dirty="0" smtClean="0"/>
          </a:p>
          <a:p>
            <a:pPr marL="0" indent="0">
              <a:buNone/>
            </a:pPr>
            <a:endParaRPr lang="hu-HU" dirty="0"/>
          </a:p>
        </p:txBody>
      </p:sp>
    </p:spTree>
    <p:extLst>
      <p:ext uri="{BB962C8B-B14F-4D97-AF65-F5344CB8AC3E}">
        <p14:creationId xmlns="" xmlns:p14="http://schemas.microsoft.com/office/powerpoint/2010/main" val="42626476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115616" y="73742"/>
            <a:ext cx="8229600" cy="1143000"/>
          </a:xfrm>
        </p:spPr>
        <p:txBody>
          <a:bodyPr/>
          <a:lstStyle/>
          <a:p>
            <a:r>
              <a:rPr lang="hu-HU" b="1" dirty="0" err="1" smtClean="0">
                <a:solidFill>
                  <a:srgbClr val="C00000"/>
                </a:solidFill>
              </a:rPr>
              <a:t>Szupranacionális</a:t>
            </a:r>
            <a:r>
              <a:rPr lang="hu-HU" b="1" dirty="0" smtClean="0">
                <a:solidFill>
                  <a:srgbClr val="C00000"/>
                </a:solidFill>
              </a:rPr>
              <a:t> jogalanyiság?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sz="2800" dirty="0" smtClean="0"/>
              <a:t>Euratom+ESZAK+EGK jogi </a:t>
            </a:r>
            <a:r>
              <a:rPr lang="hu-HU" sz="2800" dirty="0" smtClean="0"/>
              <a:t>személyisége?</a:t>
            </a:r>
            <a:endParaRPr lang="hu-HU" sz="2800" dirty="0" smtClean="0"/>
          </a:p>
          <a:p>
            <a:r>
              <a:rPr lang="hu-HU" sz="2800" dirty="0" smtClean="0"/>
              <a:t>Fúziós </a:t>
            </a:r>
            <a:r>
              <a:rPr lang="hu-HU" sz="2800" dirty="0"/>
              <a:t>Szerződéssel </a:t>
            </a:r>
            <a:r>
              <a:rPr lang="hu-HU" sz="2800" dirty="0" smtClean="0"/>
              <a:t>Közösségekként egyesíti</a:t>
            </a:r>
          </a:p>
          <a:p>
            <a:pPr lvl="1"/>
            <a:r>
              <a:rPr lang="hu-HU" sz="2400" dirty="0" err="1" smtClean="0"/>
              <a:t>Costa-ENEL</a:t>
            </a:r>
            <a:r>
              <a:rPr lang="hu-HU" sz="2400" dirty="0" smtClean="0"/>
              <a:t> (</a:t>
            </a:r>
            <a:r>
              <a:rPr lang="hu-HU" sz="2400" dirty="0" err="1" smtClean="0"/>
              <a:t>EuB</a:t>
            </a:r>
            <a:r>
              <a:rPr lang="hu-HU" sz="2400" dirty="0" smtClean="0"/>
              <a:t>): jogi személyiséggel bíró, jogképes, nemzetközi képviseleti joggal bíró EK</a:t>
            </a:r>
          </a:p>
          <a:p>
            <a:pPr lvl="1"/>
            <a:r>
              <a:rPr lang="hu-HU" sz="2400" dirty="0" smtClean="0"/>
              <a:t>ERTA (</a:t>
            </a:r>
            <a:r>
              <a:rPr lang="hu-HU" sz="2400" dirty="0" err="1" smtClean="0"/>
              <a:t>EuB</a:t>
            </a:r>
            <a:r>
              <a:rPr lang="hu-HU" sz="2400" dirty="0" smtClean="0"/>
              <a:t>): </a:t>
            </a:r>
            <a:r>
              <a:rPr lang="hu-HU" sz="2400" dirty="0"/>
              <a:t>Közösség köthet nemzetközi szerződést olyan tárgykörben, amelynek belső aspektusának szabályozására felhatalmazta a </a:t>
            </a:r>
            <a:r>
              <a:rPr lang="hu-HU" sz="2400" dirty="0" smtClean="0"/>
              <a:t>Szerződés</a:t>
            </a:r>
          </a:p>
          <a:p>
            <a:r>
              <a:rPr lang="hu-HU" sz="2800" dirty="0" smtClean="0"/>
              <a:t>Maastricht EU létrejön, de nem önálló jogalany</a:t>
            </a:r>
          </a:p>
          <a:p>
            <a:r>
              <a:rPr lang="hu-HU" sz="2800" dirty="0" smtClean="0"/>
              <a:t>Lisszaboni Szerződéssel EU önálló jogalany, Euratom?</a:t>
            </a:r>
            <a:endParaRPr lang="hu-HU" sz="2800" dirty="0"/>
          </a:p>
          <a:p>
            <a:endParaRPr lang="hu-HU" sz="2800" u="sng" dirty="0" smtClean="0"/>
          </a:p>
          <a:p>
            <a:pPr marL="0" indent="0">
              <a:buNone/>
            </a:pPr>
            <a:r>
              <a:rPr lang="hu-HU" sz="2800" dirty="0" smtClean="0"/>
              <a:t> </a:t>
            </a:r>
            <a:endParaRPr lang="hu-HU" sz="2800" dirty="0"/>
          </a:p>
          <a:p>
            <a:pPr marL="0" indent="0">
              <a:buNone/>
            </a:pPr>
            <a:endParaRPr lang="hu-HU" sz="2800" dirty="0" smtClean="0"/>
          </a:p>
          <a:p>
            <a:pPr marL="0" indent="0">
              <a:buNone/>
            </a:pPr>
            <a:endParaRPr lang="hu-HU" dirty="0"/>
          </a:p>
        </p:txBody>
      </p:sp>
    </p:spTree>
    <p:extLst>
      <p:ext uri="{BB962C8B-B14F-4D97-AF65-F5344CB8AC3E}">
        <p14:creationId xmlns="" xmlns:p14="http://schemas.microsoft.com/office/powerpoint/2010/main" val="42626476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115616" y="73742"/>
            <a:ext cx="8229600" cy="1143000"/>
          </a:xfrm>
        </p:spPr>
        <p:txBody>
          <a:bodyPr/>
          <a:lstStyle/>
          <a:p>
            <a:r>
              <a:rPr lang="hu-HU" b="1" dirty="0" smtClean="0">
                <a:solidFill>
                  <a:srgbClr val="C00000"/>
                </a:solidFill>
              </a:rPr>
              <a:t>Védőklauzula tagállamok felé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u-HU" sz="2800" dirty="0" err="1" smtClean="0"/>
              <a:t>LSz</a:t>
            </a:r>
            <a:r>
              <a:rPr lang="hu-HU" sz="2800" dirty="0" smtClean="0"/>
              <a:t>. Után is</a:t>
            </a:r>
          </a:p>
          <a:p>
            <a:pPr marL="0" indent="0">
              <a:buNone/>
            </a:pPr>
            <a:endParaRPr lang="hu-HU" sz="2800" u="sng" dirty="0" smtClean="0"/>
          </a:p>
          <a:p>
            <a:pPr marL="0" indent="0">
              <a:buNone/>
            </a:pPr>
            <a:r>
              <a:rPr lang="hu-HU" sz="2800" u="sng" dirty="0" smtClean="0"/>
              <a:t>24</a:t>
            </a:r>
            <a:r>
              <a:rPr lang="hu-HU" sz="2800" u="sng" dirty="0"/>
              <a:t>. Nyilatkozat az Európai Unió jogi személyiségéről:</a:t>
            </a:r>
          </a:p>
          <a:p>
            <a:pPr marL="0" indent="0">
              <a:buNone/>
            </a:pPr>
            <a:r>
              <a:rPr lang="hu-HU" sz="2800" dirty="0"/>
              <a:t>A Konferencia megerősíti, hogy az a tény, hogy az Európai Unió jogi személyiséggel bír, semmilyen módon </a:t>
            </a:r>
            <a:r>
              <a:rPr lang="hu-HU" sz="2800" u="sng" dirty="0"/>
              <a:t>nem jogosítja fel az Uniót arra, hogy a tagállamok által a Szerződésekben ráruházott hatáskörökön kívül jogot alkosson vagy intézkedéseket tegyen.</a:t>
            </a:r>
          </a:p>
          <a:p>
            <a:pPr marL="0" indent="0">
              <a:buNone/>
            </a:pPr>
            <a:r>
              <a:rPr lang="hu-HU" sz="3600" dirty="0"/>
              <a:t> </a:t>
            </a:r>
            <a:endParaRPr lang="hu-HU" sz="2800" u="sng" dirty="0" smtClean="0"/>
          </a:p>
          <a:p>
            <a:pPr marL="0" indent="0">
              <a:buNone/>
            </a:pPr>
            <a:r>
              <a:rPr lang="hu-HU" sz="2800" dirty="0" smtClean="0"/>
              <a:t> </a:t>
            </a:r>
            <a:endParaRPr lang="hu-HU" sz="2800" dirty="0"/>
          </a:p>
          <a:p>
            <a:pPr marL="0" indent="0">
              <a:buNone/>
            </a:pPr>
            <a:endParaRPr lang="hu-HU" sz="2800" dirty="0" smtClean="0"/>
          </a:p>
          <a:p>
            <a:pPr marL="0" indent="0">
              <a:buNone/>
            </a:pPr>
            <a:endParaRPr lang="hu-HU" dirty="0"/>
          </a:p>
        </p:txBody>
      </p:sp>
    </p:spTree>
    <p:extLst>
      <p:ext uri="{BB962C8B-B14F-4D97-AF65-F5344CB8AC3E}">
        <p14:creationId xmlns="" xmlns:p14="http://schemas.microsoft.com/office/powerpoint/2010/main" val="21905767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115616" y="73742"/>
            <a:ext cx="8229600" cy="1143000"/>
          </a:xfrm>
        </p:spPr>
        <p:txBody>
          <a:bodyPr/>
          <a:lstStyle/>
          <a:p>
            <a:r>
              <a:rPr lang="hu-HU" b="1" dirty="0" smtClean="0">
                <a:solidFill>
                  <a:srgbClr val="C00000"/>
                </a:solidFill>
              </a:rPr>
              <a:t>EU kiváltságai és mentességei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39552" y="1216742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hu-HU" sz="2000" dirty="0" smtClean="0"/>
              <a:t>Immunitások</a:t>
            </a:r>
            <a:endParaRPr lang="hu-HU" sz="2000" dirty="0"/>
          </a:p>
          <a:p>
            <a:pPr marL="0" indent="0">
              <a:buNone/>
            </a:pPr>
            <a:r>
              <a:rPr lang="hu-HU" sz="2000" u="sng" dirty="0"/>
              <a:t>(7.) Jegyzőkönyv: az Európai Unió kiváltságairól és mentességeiről:</a:t>
            </a:r>
          </a:p>
          <a:p>
            <a:r>
              <a:rPr lang="hu-HU" sz="2000" dirty="0"/>
              <a:t>Unió helyiségei és épületei sérthetetlenek. </a:t>
            </a:r>
            <a:r>
              <a:rPr lang="hu-HU" sz="2000" u="sng" dirty="0"/>
              <a:t>Mentesek a házkutatás, igénybevétel, elkobzás és kisajátítás </a:t>
            </a:r>
            <a:r>
              <a:rPr lang="hu-HU" sz="2000" dirty="0"/>
              <a:t>alól</a:t>
            </a:r>
          </a:p>
          <a:p>
            <a:r>
              <a:rPr lang="hu-HU" sz="2000" dirty="0"/>
              <a:t>Az Unió vagyona és követelései a </a:t>
            </a:r>
            <a:r>
              <a:rPr lang="hu-HU" sz="2000" u="sng" dirty="0"/>
              <a:t>Bíróság engedélye </a:t>
            </a:r>
            <a:r>
              <a:rPr lang="hu-HU" sz="2000" dirty="0"/>
              <a:t>nélkül nem képezhetik </a:t>
            </a:r>
            <a:r>
              <a:rPr lang="hu-HU" sz="2000" u="sng" dirty="0"/>
              <a:t>kényszerítő közigazgatási vagy bírósági intézkedés tárgyát</a:t>
            </a:r>
            <a:r>
              <a:rPr lang="hu-HU" sz="2000" dirty="0"/>
              <a:t>.</a:t>
            </a:r>
          </a:p>
          <a:p>
            <a:r>
              <a:rPr lang="hu-HU" sz="2000" dirty="0"/>
              <a:t>Az Unió, az Unió követelései, bevételei és egyéb vagyona mentesek </a:t>
            </a:r>
            <a:r>
              <a:rPr lang="hu-HU" sz="2000" u="sng" dirty="0"/>
              <a:t>mindenfajta közvetlen adó alól</a:t>
            </a:r>
            <a:r>
              <a:rPr lang="hu-HU" sz="2000" dirty="0" smtClean="0"/>
              <a:t>.</a:t>
            </a:r>
            <a:endParaRPr lang="hu-HU" sz="2000" u="sng" dirty="0" smtClean="0"/>
          </a:p>
          <a:p>
            <a:r>
              <a:rPr lang="hu-HU" sz="2000" u="sng" dirty="0" smtClean="0"/>
              <a:t>diplomácia védelem + speciális </a:t>
            </a:r>
            <a:r>
              <a:rPr lang="hu-HU" sz="2000" u="sng" dirty="0" err="1" smtClean="0"/>
              <a:t>útiokmány</a:t>
            </a:r>
            <a:endParaRPr lang="hu-HU" sz="2000" u="sng" dirty="0" smtClean="0"/>
          </a:p>
          <a:p>
            <a:r>
              <a:rPr lang="hu-HU" sz="2000" dirty="0" smtClean="0"/>
              <a:t>EP képviselőket + akkreditált diplomatákat + uniós tisztviselőket megillető mentességek</a:t>
            </a:r>
          </a:p>
          <a:p>
            <a:pPr lvl="1"/>
            <a:r>
              <a:rPr lang="hu-HU" sz="2000" dirty="0" smtClean="0"/>
              <a:t>időbeli korlát tisztséghez kötődik</a:t>
            </a:r>
          </a:p>
          <a:p>
            <a:pPr lvl="1"/>
            <a:r>
              <a:rPr lang="hu-HU" sz="2000" dirty="0" smtClean="0"/>
              <a:t>intézmények és szervek tág körére vonatkozik</a:t>
            </a:r>
          </a:p>
          <a:p>
            <a:r>
              <a:rPr lang="hu-HU" sz="2000" dirty="0" smtClean="0"/>
              <a:t>Kötelezettség: együttműködni </a:t>
            </a:r>
            <a:r>
              <a:rPr lang="hu-HU" sz="2000" dirty="0"/>
              <a:t>az érintett tagállamok hatáskörrel rendelkező hatóságaival.</a:t>
            </a:r>
            <a:endParaRPr lang="hu-HU" sz="2000" u="sng" dirty="0" smtClean="0"/>
          </a:p>
          <a:p>
            <a:pPr marL="0" indent="0">
              <a:buNone/>
            </a:pPr>
            <a:endParaRPr lang="hu-HU" sz="2800" dirty="0" smtClean="0"/>
          </a:p>
          <a:p>
            <a:pPr marL="0" indent="0">
              <a:buNone/>
            </a:pPr>
            <a:endParaRPr lang="hu-HU" dirty="0"/>
          </a:p>
        </p:txBody>
      </p:sp>
    </p:spTree>
    <p:extLst>
      <p:ext uri="{BB962C8B-B14F-4D97-AF65-F5344CB8AC3E}">
        <p14:creationId xmlns="" xmlns:p14="http://schemas.microsoft.com/office/powerpoint/2010/main" val="3505237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>
                <a:solidFill>
                  <a:srgbClr val="C00000"/>
                </a:solidFill>
              </a:rPr>
              <a:t>EU felelőssége</a:t>
            </a:r>
            <a:endParaRPr lang="hu-HU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115616" y="73742"/>
            <a:ext cx="8229600" cy="1143000"/>
          </a:xfrm>
        </p:spPr>
        <p:txBody>
          <a:bodyPr/>
          <a:lstStyle/>
          <a:p>
            <a:r>
              <a:rPr lang="hu-HU" b="1" dirty="0" smtClean="0">
                <a:solidFill>
                  <a:srgbClr val="C00000"/>
                </a:solidFill>
              </a:rPr>
              <a:t>EU </a:t>
            </a:r>
            <a:r>
              <a:rPr lang="hu-HU" b="1" dirty="0" smtClean="0">
                <a:solidFill>
                  <a:srgbClr val="C00000"/>
                </a:solidFill>
              </a:rPr>
              <a:t>felelőssége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39552" y="1216742"/>
            <a:ext cx="8229600" cy="4525963"/>
          </a:xfrm>
        </p:spPr>
        <p:txBody>
          <a:bodyPr/>
          <a:lstStyle/>
          <a:p>
            <a:pPr marL="514350" indent="-514350">
              <a:buAutoNum type="arabicParenR"/>
            </a:pPr>
            <a:r>
              <a:rPr lang="hu-HU" sz="2800" b="1" dirty="0" smtClean="0"/>
              <a:t>EU </a:t>
            </a:r>
            <a:r>
              <a:rPr lang="hu-HU" sz="2800" b="1" dirty="0" err="1" smtClean="0"/>
              <a:t>kontraktuális</a:t>
            </a:r>
            <a:r>
              <a:rPr lang="hu-HU" sz="2800" b="1" dirty="0" smtClean="0"/>
              <a:t> (szerződéses) felelőssége</a:t>
            </a:r>
          </a:p>
          <a:p>
            <a:pPr marL="514350" indent="-514350">
              <a:buFontTx/>
              <a:buChar char="-"/>
            </a:pPr>
            <a:r>
              <a:rPr lang="hu-HU" sz="2800" dirty="0" smtClean="0"/>
              <a:t>EU </a:t>
            </a:r>
            <a:r>
              <a:rPr lang="hu-HU" sz="2800" b="1" dirty="0" err="1" smtClean="0"/>
              <a:t>Lsz</a:t>
            </a:r>
            <a:r>
              <a:rPr lang="hu-HU" sz="2800" b="1" dirty="0" smtClean="0"/>
              <a:t>. óta </a:t>
            </a:r>
            <a:r>
              <a:rPr lang="hu-HU" sz="2800" b="1" dirty="0" err="1" smtClean="0"/>
              <a:t>jogalanyiásggal</a:t>
            </a:r>
            <a:r>
              <a:rPr lang="hu-HU" sz="2800" b="1" dirty="0" smtClean="0"/>
              <a:t> </a:t>
            </a:r>
            <a:r>
              <a:rPr lang="hu-HU" sz="2800" dirty="0" smtClean="0"/>
              <a:t>rendelkezik (köz- és magánjogi szerződések)</a:t>
            </a:r>
          </a:p>
          <a:p>
            <a:pPr marL="514350" indent="-514350">
              <a:buFontTx/>
              <a:buChar char="-"/>
            </a:pPr>
            <a:r>
              <a:rPr lang="hu-HU" sz="2800" dirty="0" smtClean="0"/>
              <a:t>Bíróság hatásköre/joghatósága? </a:t>
            </a:r>
          </a:p>
          <a:p>
            <a:pPr marL="914400" lvl="1" indent="-514350">
              <a:buFontTx/>
              <a:buChar char="-"/>
            </a:pPr>
            <a:r>
              <a:rPr lang="hu-HU" sz="2400" dirty="0" smtClean="0"/>
              <a:t>felek kikötése VAGY nemzetközi magánjog szabályai</a:t>
            </a:r>
          </a:p>
          <a:p>
            <a:pPr marL="914400" lvl="1" indent="-514350">
              <a:buFontTx/>
              <a:buChar char="-"/>
            </a:pPr>
            <a:r>
              <a:rPr lang="hu-HU" sz="2400" dirty="0" smtClean="0"/>
              <a:t>EUB vagy tagállami bíróság vagy kivételes 3. állam bírósága vagy kivételesen választott bíróság</a:t>
            </a:r>
          </a:p>
          <a:p>
            <a:pPr marL="914400" lvl="1" indent="-514350">
              <a:buFontTx/>
              <a:buChar char="-"/>
            </a:pPr>
            <a:r>
              <a:rPr lang="hu-HU" sz="2400" dirty="0" smtClean="0"/>
              <a:t>Alkalmazandó jog: felek jogválasztása vagy adott szerződést uraló jogrendszer </a:t>
            </a:r>
            <a:endParaRPr lang="hu-HU" sz="2400" dirty="0" smtClean="0"/>
          </a:p>
          <a:p>
            <a:pPr marL="0" indent="0">
              <a:buNone/>
            </a:pPr>
            <a:r>
              <a:rPr lang="hu-HU" sz="2800" b="1" dirty="0" smtClean="0"/>
              <a:t>2) EU </a:t>
            </a:r>
            <a:r>
              <a:rPr lang="hu-HU" sz="2800" b="1" dirty="0" err="1" smtClean="0"/>
              <a:t>deliktuális</a:t>
            </a:r>
            <a:r>
              <a:rPr lang="hu-HU" sz="2800" b="1" dirty="0" smtClean="0"/>
              <a:t> (szerződésen kívüli) </a:t>
            </a:r>
            <a:r>
              <a:rPr lang="hu-HU" sz="2800" b="1" dirty="0" smtClean="0"/>
              <a:t>felelőssége</a:t>
            </a:r>
          </a:p>
          <a:p>
            <a:pPr marL="0" indent="0">
              <a:buNone/>
            </a:pPr>
            <a:endParaRPr lang="hu-HU" dirty="0"/>
          </a:p>
        </p:txBody>
      </p:sp>
    </p:spTree>
    <p:extLst>
      <p:ext uri="{BB962C8B-B14F-4D97-AF65-F5344CB8AC3E}">
        <p14:creationId xmlns="" xmlns:p14="http://schemas.microsoft.com/office/powerpoint/2010/main" val="3505237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115616" y="73742"/>
            <a:ext cx="8229600" cy="1143000"/>
          </a:xfrm>
        </p:spPr>
        <p:txBody>
          <a:bodyPr/>
          <a:lstStyle/>
          <a:p>
            <a:pPr marL="0" indent="0"/>
            <a:r>
              <a:rPr lang="hu-HU" b="1" dirty="0" smtClean="0">
                <a:solidFill>
                  <a:srgbClr val="C00000"/>
                </a:solidFill>
              </a:rPr>
              <a:t>EU </a:t>
            </a:r>
            <a:r>
              <a:rPr lang="hu-HU" b="1" dirty="0" err="1" smtClean="0">
                <a:solidFill>
                  <a:srgbClr val="C00000"/>
                </a:solidFill>
              </a:rPr>
              <a:t>deliktuális</a:t>
            </a:r>
            <a:r>
              <a:rPr lang="hu-HU" b="1" dirty="0" smtClean="0">
                <a:solidFill>
                  <a:srgbClr val="C00000"/>
                </a:solidFill>
              </a:rPr>
              <a:t> (szerződésen kívüli) felelőssége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39552" y="1412776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hu-HU" sz="2800" dirty="0" smtClean="0"/>
              <a:t>EU megtéríti </a:t>
            </a:r>
            <a:r>
              <a:rPr lang="hu-HU" sz="2800" b="1" dirty="0" smtClean="0"/>
              <a:t>intézményei, szervei, alkalmazottai </a:t>
            </a:r>
            <a:r>
              <a:rPr lang="hu-HU" sz="2800" dirty="0" smtClean="0"/>
              <a:t>által feladatteljesítésük közben okozott károkat (</a:t>
            </a:r>
            <a:r>
              <a:rPr lang="hu-HU" sz="2800" dirty="0" err="1" smtClean="0"/>
              <a:t>EUMSz</a:t>
            </a:r>
            <a:r>
              <a:rPr lang="hu-HU" sz="2800" dirty="0" smtClean="0"/>
              <a:t>. 340 cikk)</a:t>
            </a:r>
          </a:p>
          <a:p>
            <a:pPr marL="0" indent="0"/>
            <a:r>
              <a:rPr lang="hu-HU" sz="2800" dirty="0" smtClean="0"/>
              <a:t> </a:t>
            </a:r>
            <a:r>
              <a:rPr lang="hu-HU" sz="2800" b="1" dirty="0" smtClean="0"/>
              <a:t>EUB esetjogának </a:t>
            </a:r>
            <a:r>
              <a:rPr lang="hu-HU" sz="2800" dirty="0" smtClean="0"/>
              <a:t>nagy szerepe volt feltételek kialakításakor - részletes szabályok hiányában</a:t>
            </a:r>
          </a:p>
          <a:p>
            <a:pPr marL="0" indent="0">
              <a:buNone/>
            </a:pPr>
            <a:r>
              <a:rPr lang="hu-HU" sz="2800" dirty="0" smtClean="0"/>
              <a:t>FELTÉTELEK (</a:t>
            </a:r>
            <a:r>
              <a:rPr lang="hu-HU" sz="2800" b="1" dirty="0" smtClean="0"/>
              <a:t>Konjunktív</a:t>
            </a:r>
            <a:r>
              <a:rPr lang="hu-HU" sz="2800" dirty="0" smtClean="0"/>
              <a:t> feltételek, </a:t>
            </a:r>
            <a:r>
              <a:rPr lang="hu-HU" sz="2800" b="1" dirty="0" smtClean="0"/>
              <a:t>felperes</a:t>
            </a:r>
            <a:r>
              <a:rPr lang="hu-HU" sz="2800" dirty="0" smtClean="0"/>
              <a:t> által bizonyítandó, </a:t>
            </a:r>
            <a:r>
              <a:rPr lang="hu-HU" sz="2800" b="1" dirty="0" smtClean="0"/>
              <a:t>ötéves</a:t>
            </a:r>
            <a:r>
              <a:rPr lang="hu-HU" sz="2800" dirty="0" smtClean="0"/>
              <a:t> elévülési időn belül):</a:t>
            </a:r>
          </a:p>
          <a:p>
            <a:pPr marL="514350" indent="-514350">
              <a:buFont typeface="+mj-lt"/>
              <a:buAutoNum type="arabicPeriod"/>
            </a:pPr>
            <a:r>
              <a:rPr lang="hu-HU" sz="2800" b="1" dirty="0" smtClean="0"/>
              <a:t>Jogellenes</a:t>
            </a:r>
            <a:r>
              <a:rPr lang="hu-HU" sz="2800" dirty="0" smtClean="0"/>
              <a:t> </a:t>
            </a:r>
            <a:r>
              <a:rPr lang="hu-HU" sz="2800" b="1" dirty="0" smtClean="0"/>
              <a:t>magatartás</a:t>
            </a:r>
          </a:p>
          <a:p>
            <a:pPr marL="514350" indent="-514350">
              <a:buFont typeface="+mj-lt"/>
              <a:buAutoNum type="arabicPeriod"/>
            </a:pPr>
            <a:r>
              <a:rPr lang="hu-HU" sz="2800" b="1" dirty="0" smtClean="0"/>
              <a:t>Kár</a:t>
            </a:r>
            <a:r>
              <a:rPr lang="hu-HU" sz="2800" dirty="0" smtClean="0"/>
              <a:t> bekövetkezte</a:t>
            </a:r>
          </a:p>
          <a:p>
            <a:pPr marL="514350" indent="-514350">
              <a:buFont typeface="+mj-lt"/>
              <a:buAutoNum type="arabicPeriod"/>
            </a:pPr>
            <a:r>
              <a:rPr lang="hu-HU" sz="2800" dirty="0" smtClean="0"/>
              <a:t>Kettő (magatartás és kár) </a:t>
            </a:r>
            <a:r>
              <a:rPr lang="hu-HU" sz="2800" dirty="0" smtClean="0"/>
              <a:t>közötti </a:t>
            </a:r>
            <a:r>
              <a:rPr lang="hu-HU" sz="2800" b="1" dirty="0" smtClean="0"/>
              <a:t>okozati összefüggés</a:t>
            </a:r>
            <a:endParaRPr lang="hu-HU" sz="2800" b="1" dirty="0" smtClean="0"/>
          </a:p>
          <a:p>
            <a:pPr marL="0" indent="0">
              <a:buNone/>
            </a:pPr>
            <a:endParaRPr lang="hu-HU" dirty="0"/>
          </a:p>
        </p:txBody>
      </p:sp>
    </p:spTree>
    <p:extLst>
      <p:ext uri="{BB962C8B-B14F-4D97-AF65-F5344CB8AC3E}">
        <p14:creationId xmlns="" xmlns:p14="http://schemas.microsoft.com/office/powerpoint/2010/main" val="350523788"/>
      </p:ext>
    </p:extLst>
  </p:cSld>
  <p:clrMapOvr>
    <a:masterClrMapping/>
  </p:clrMapOvr>
</p:sld>
</file>

<file path=ppt/theme/theme1.xml><?xml version="1.0" encoding="utf-8"?>
<a:theme xmlns:a="http://schemas.openxmlformats.org/drawingml/2006/main" name="Alapértelmezett terv">
  <a:themeElements>
    <a:clrScheme name="Alapértelmezett terv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Alapértelmezett terv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Világosság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Alapértelmezett terv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é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9606</TotalTime>
  <Words>688</Words>
  <Application>Microsoft Office PowerPoint</Application>
  <PresentationFormat>Diavetítés a képernyőre (4:3 oldalarány)</PresentationFormat>
  <Paragraphs>136</Paragraphs>
  <Slides>14</Slides>
  <Notes>1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14</vt:i4>
      </vt:variant>
    </vt:vector>
  </HeadingPairs>
  <TitlesOfParts>
    <vt:vector size="15" baseType="lpstr">
      <vt:lpstr>Alapértelmezett terv</vt:lpstr>
      <vt:lpstr>1. dia</vt:lpstr>
      <vt:lpstr>IMMUNITÁS ÉS MENTESSÉGEK</vt:lpstr>
      <vt:lpstr>Jogalanyiság dimenziói</vt:lpstr>
      <vt:lpstr>Szupranacionális jogalanyiság?</vt:lpstr>
      <vt:lpstr>Védőklauzula tagállamok felé</vt:lpstr>
      <vt:lpstr>EU kiváltságai és mentességei</vt:lpstr>
      <vt:lpstr>EU felelőssége</vt:lpstr>
      <vt:lpstr>EU felelőssége</vt:lpstr>
      <vt:lpstr>EU deliktuális (szerződésen kívüli) felelőssége</vt:lpstr>
      <vt:lpstr>1) Jogellenes magatartás</vt:lpstr>
      <vt:lpstr>1) Jogellenes magatartás</vt:lpstr>
      <vt:lpstr>1) Jogszerű magatartás?</vt:lpstr>
      <vt:lpstr>2) Kár bekövetkezte</vt:lpstr>
      <vt:lpstr>3) Okozati összefüggés</vt:lpstr>
    </vt:vector>
  </TitlesOfParts>
  <Company>ZMNE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dia</dc:title>
  <dc:creator>kovacsr</dc:creator>
  <cp:lastModifiedBy>Windows-felhasználó</cp:lastModifiedBy>
  <cp:revision>599</cp:revision>
  <cp:lastPrinted>2014-08-19T15:08:03Z</cp:lastPrinted>
  <dcterms:created xsi:type="dcterms:W3CDTF">2012-01-05T15:33:58Z</dcterms:created>
  <dcterms:modified xsi:type="dcterms:W3CDTF">2019-05-12T19:53:08Z</dcterms:modified>
</cp:coreProperties>
</file>